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  <p:sldMasterId id="2147483889" r:id="rId2"/>
    <p:sldMasterId id="2147483912" r:id="rId3"/>
  </p:sldMasterIdLst>
  <p:notesMasterIdLst>
    <p:notesMasterId r:id="rId40"/>
  </p:notesMasterIdLst>
  <p:handoutMasterIdLst>
    <p:handoutMasterId r:id="rId41"/>
  </p:handoutMasterIdLst>
  <p:sldIdLst>
    <p:sldId id="295" r:id="rId4"/>
    <p:sldId id="296" r:id="rId5"/>
    <p:sldId id="394" r:id="rId6"/>
    <p:sldId id="395" r:id="rId7"/>
    <p:sldId id="387" r:id="rId8"/>
    <p:sldId id="388" r:id="rId9"/>
    <p:sldId id="304" r:id="rId10"/>
    <p:sldId id="361" r:id="rId11"/>
    <p:sldId id="362" r:id="rId12"/>
    <p:sldId id="363" r:id="rId13"/>
    <p:sldId id="364" r:id="rId14"/>
    <p:sldId id="400" r:id="rId15"/>
    <p:sldId id="365" r:id="rId16"/>
    <p:sldId id="360" r:id="rId17"/>
    <p:sldId id="305" r:id="rId18"/>
    <p:sldId id="307" r:id="rId19"/>
    <p:sldId id="380" r:id="rId20"/>
    <p:sldId id="381" r:id="rId21"/>
    <p:sldId id="379" r:id="rId22"/>
    <p:sldId id="411" r:id="rId23"/>
    <p:sldId id="308" r:id="rId24"/>
    <p:sldId id="366" r:id="rId25"/>
    <p:sldId id="392" r:id="rId26"/>
    <p:sldId id="368" r:id="rId27"/>
    <p:sldId id="382" r:id="rId28"/>
    <p:sldId id="393" r:id="rId29"/>
    <p:sldId id="383" r:id="rId30"/>
    <p:sldId id="309" r:id="rId31"/>
    <p:sldId id="401" r:id="rId32"/>
    <p:sldId id="402" r:id="rId33"/>
    <p:sldId id="403" r:id="rId34"/>
    <p:sldId id="406" r:id="rId35"/>
    <p:sldId id="407" r:id="rId36"/>
    <p:sldId id="408" r:id="rId37"/>
    <p:sldId id="409" r:id="rId38"/>
    <p:sldId id="41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>
      <p:cViewPr varScale="1">
        <p:scale>
          <a:sx n="111" d="100"/>
          <a:sy n="111" d="100"/>
        </p:scale>
        <p:origin x="1512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D4A66-4E06-4F80-804F-A964EB6C0D0A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40500-23C6-45C7-9626-EF17B47CA0A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2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46D3D-12D9-42A1-A359-88470FD6EB52}" type="datetimeFigureOut">
              <a:rPr lang="en-US" smtClean="0"/>
              <a:pPr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8331F-8B33-4884-9995-3C14B2EEB3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8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 rot="20707748">
            <a:off x="-617539" y="-652551"/>
            <a:ext cx="6664606" cy="3942692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rot="20707748">
            <a:off x="6168153" y="-441831"/>
            <a:ext cx="3126510" cy="2426476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20707748">
            <a:off x="7144098" y="2001564"/>
            <a:ext cx="2679455" cy="4946037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20707748">
            <a:off x="-205621" y="3323292"/>
            <a:ext cx="7378073" cy="4557796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>
            <a:normAutofit/>
          </a:bodyPr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741465" y="2313285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fld id="{DA840030-70C1-4737-A982-68C7423B206F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24600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9842" y="6324600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900000">
            <a:off x="6992395" y="57125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2AA48F1-F90D-4024-9100-8466559AE83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900000">
            <a:off x="647292" y="5162531"/>
            <a:ext cx="297745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900000">
            <a:off x="7046470" y="391054"/>
            <a:ext cx="1963187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6996405" y="6238502"/>
            <a:ext cx="1524000" cy="365125"/>
          </a:xfrm>
        </p:spPr>
        <p:txBody>
          <a:bodyPr/>
          <a:lstStyle/>
          <a:p>
            <a:fld id="{59189A57-7F12-45A4-A6B8-7774E1A37D7E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5321849" y="609479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8182730" y="3246937"/>
            <a:ext cx="907445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FAF65B54-0C34-4D97-90E6-665E2FAC97B2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-900000">
            <a:off x="4997808" y="6188244"/>
            <a:ext cx="238030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5229D4-5F77-45A2-B9E0-9EB29F6D65A7}" type="datetime1">
              <a:rPr lang="zh-TW" altLang="en-US"/>
              <a:pPr>
                <a:defRPr/>
              </a:pPr>
              <a:t>2020/10/12</a:t>
            </a:fld>
            <a:endParaRPr lang="en-US" alt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55DF331D-7385-4FAB-B31F-233B7B7B0B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1006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100435-F032-4D32-83A8-03DB5AE01E61}" type="datetime1">
              <a:rPr lang="zh-TW" altLang="en-US"/>
              <a:pPr>
                <a:defRPr/>
              </a:pPr>
              <a:t>2020/10/12</a:t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9F645807-D2CA-45B9-802F-D4C3BF99EF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41085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3599" y="6263553"/>
            <a:ext cx="683339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2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71215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1956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64580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679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1690988" y="608314"/>
            <a:ext cx="1789355" cy="365125"/>
          </a:xfrm>
        </p:spPr>
        <p:txBody>
          <a:bodyPr/>
          <a:lstStyle/>
          <a:p>
            <a:fld id="{02E3038E-62C7-4DF2-9136-DA8ED3FF6D18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3103620" y="6177546"/>
            <a:ext cx="2392237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>
            <a:off x="1265370" y="300797"/>
            <a:ext cx="2287319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24064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69943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46232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8935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689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89902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47984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44763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6520723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302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 anchor="b"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900000">
            <a:off x="6878368" y="376138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78BF2158-CE80-417F-BADA-A315828FFA0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900000">
            <a:off x="7056965" y="3170795"/>
            <a:ext cx="1926305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6363" y="2661157"/>
            <a:ext cx="683979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65411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03600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100435-F032-4D32-83A8-03DB5AE01E61}" type="datetime1">
              <a:rPr lang="zh-TW" altLang="en-US"/>
              <a:pPr>
                <a:defRPr/>
              </a:pPr>
              <a:t>2020/10/12</a:t>
            </a:fld>
            <a:endParaRPr lang="en-US" altLang="zh-TW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TW"/>
              <a:t>7-</a:t>
            </a:r>
            <a:fld id="{9F645807-D2CA-45B9-802F-D4C3BF99EF7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62098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04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16288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dirty="0"/>
              <a:t>10/12/2020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209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82072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99858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32887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3038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5919" y="5887412"/>
            <a:ext cx="1241980" cy="365125"/>
          </a:xfrm>
        </p:spPr>
        <p:txBody>
          <a:bodyPr/>
          <a:lstStyle>
            <a:lvl1pPr algn="l">
              <a:defRPr/>
            </a:lvl1pPr>
          </a:lstStyle>
          <a:p>
            <a:fld id="{2615FEB8-1ED3-425B-95CA-17777D0ECE76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054658" y="549437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64" y="5643110"/>
            <a:ext cx="1241693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09025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2407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07772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74493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3076553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53753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5024999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39950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55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949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E1E3D571-56F1-43B9-A50A-DAF43DC6AD1C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-900000">
            <a:off x="4050792" y="5495544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900000">
            <a:off x="1691640" y="612648"/>
            <a:ext cx="1792224" cy="365125"/>
          </a:xfrm>
        </p:spPr>
        <p:txBody>
          <a:bodyPr/>
          <a:lstStyle/>
          <a:p>
            <a:fld id="{305DB2F2-0BC0-458D-A2F5-E7069599C351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900000">
            <a:off x="2493721" y="6101033"/>
            <a:ext cx="3052113" cy="365125"/>
          </a:xfrm>
        </p:spPr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900000">
            <a:off x="1261872" y="301752"/>
            <a:ext cx="2286000" cy="365125"/>
          </a:xfrm>
        </p:spPr>
        <p:txBody>
          <a:bodyPr/>
          <a:lstStyle/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1586367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34400" cy="4612806"/>
          </a:xfrm>
        </p:spPr>
        <p:txBody>
          <a:bodyPr anchor="t" anchorCtr="0"/>
          <a:lstStyle>
            <a:lvl1pPr marL="265113" indent="-265113">
              <a:buFont typeface="Arial" panose="020B0604020202020204" pitchFamily="34" charset="0"/>
              <a:buChar char="•"/>
              <a:defRPr sz="2400"/>
            </a:lvl1pPr>
            <a:lvl2pPr marL="623888" indent="-258763">
              <a:buFont typeface="Arial" panose="020B0604020202020204" pitchFamily="34" charset="0"/>
              <a:buChar char="•"/>
              <a:defRPr sz="2000"/>
            </a:lvl2pPr>
            <a:lvl3pPr marL="982663" indent="-206375">
              <a:buFont typeface="Arial" panose="020B0604020202020204" pitchFamily="34" charset="0"/>
              <a:buChar char="•"/>
              <a:defRPr sz="2000"/>
            </a:lvl3pPr>
            <a:lvl4pPr marL="1255713" indent="-158750">
              <a:buFont typeface="Arial" panose="020B0604020202020204" pitchFamily="34" charset="0"/>
              <a:buChar char="•"/>
              <a:defRPr sz="1800"/>
            </a:lvl4pPr>
            <a:lvl5pPr marL="1520825" indent="-149225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03597"/>
            <a:ext cx="8534400" cy="863138"/>
          </a:xfrm>
        </p:spPr>
        <p:txBody>
          <a:bodyPr anchor="ctr" anchorCtr="0">
            <a:normAutofit/>
          </a:bodyPr>
          <a:lstStyle>
            <a:lvl1pPr algn="l">
              <a:defRPr sz="36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64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900000">
            <a:off x="7521938" y="5927116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fld id="{006FC6A4-3DCE-4261-8631-FAAFCDCC8E18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94071"/>
            <a:ext cx="3962400" cy="365125"/>
          </a:xfrm>
        </p:spPr>
        <p:txBody>
          <a:bodyPr/>
          <a:lstStyle>
            <a:lvl1pPr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2015 </a:t>
            </a:r>
            <a:r>
              <a:rPr lang="en-US" dirty="0" err="1" smtClean="0"/>
              <a:t>Cengage</a:t>
            </a:r>
            <a:r>
              <a:rPr lang="en-US" dirty="0" smtClean="0"/>
              <a:t> Learning Engineering. All Rights Reserved. 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29033" y="6244028"/>
            <a:ext cx="2133600" cy="421038"/>
          </a:xfrm>
        </p:spPr>
        <p:txBody>
          <a:bodyPr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 rot="20707748">
            <a:off x="-897260" y="-624538"/>
            <a:ext cx="7286946" cy="60413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rot="20707748">
            <a:off x="64806" y="5378153"/>
            <a:ext cx="7443151" cy="2476431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rot="20707748">
            <a:off x="7660994" y="5459931"/>
            <a:ext cx="1709023" cy="1538302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rot="20707748">
            <a:off x="6673110" y="-489836"/>
            <a:ext cx="3059119" cy="5809409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 anchor="b"/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-900000">
            <a:off x="7754112" y="5888736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522321D6-CB2D-4C4E-8B9A-F57DDBD5DEF0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900000">
            <a:off x="4263966" y="6099104"/>
            <a:ext cx="306304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© 2015 Cengage Learning Engineering. All Rights Reserved.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-900000">
            <a:off x="7690104" y="5641848"/>
            <a:ext cx="1243584" cy="365125"/>
          </a:xfrm>
        </p:spPr>
        <p:txBody>
          <a:bodyPr/>
          <a:lstStyle>
            <a:lvl1pPr algn="l">
              <a:defRPr/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an1080Base.png"/>
          <p:cNvPicPr>
            <a:picLocks noChangeAspect="1"/>
          </p:cNvPicPr>
          <p:nvPr/>
        </p:nvPicPr>
        <p:blipFill>
          <a:blip r:embed="rId17" cstate="print">
            <a:lum bright="-38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 rot="-5400000">
            <a:off x="-673455" y="2807056"/>
            <a:ext cx="5320597" cy="184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024" cy="478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62800" y="6096001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096001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3047" y="53249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6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906" r:id="rId13"/>
    <p:sldLayoutId id="2147483908" r:id="rId14"/>
    <p:sldLayoutId id="2147483911" r:id="rId15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31520" indent="-36576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97280" indent="-32004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74320" algn="l" defTabSz="914400" rtl="0" eaLnBrk="1" latinLnBrk="0" hangingPunct="1">
        <a:spcBef>
          <a:spcPct val="20000"/>
        </a:spcBef>
        <a:spcAft>
          <a:spcPts val="600"/>
        </a:spcAft>
        <a:buSzPct val="160000"/>
        <a:buFont typeface="Wingdings" pitchFamily="2" charset="2"/>
        <a:buChar char=""/>
        <a:defRPr sz="1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9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  <p:sldLayoutId id="2147483909" r:id="rId17"/>
    <p:sldLayoutId id="2147483910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52514-ADFB-4BBE-8A96-FFF10310639D}" type="datetime1">
              <a:rPr lang="en-US" smtClean="0"/>
              <a:pPr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2D24B2-5D52-46F7-B915-67CABB3AD0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14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2/original.gif" TargetMode="External"/><Relationship Id="rId7" Type="http://schemas.openxmlformats.org/officeDocument/2006/relationships/image" Target="http://www.dca.fee.unicamp.br/dipcourse/html-dip/c5/s2/dft-2d.gi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5" Type="http://schemas.openxmlformats.org/officeDocument/2006/relationships/image" Target="http://www.dca.fee.unicamp.br/dipcourse/html-dip/c5/s2/dft-w.gif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2.jpg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8.wmf"/><Relationship Id="rId3" Type="http://schemas.openxmlformats.org/officeDocument/2006/relationships/image" Target="../media/image65.png"/><Relationship Id="rId7" Type="http://schemas.openxmlformats.org/officeDocument/2006/relationships/image" Target="../media/image5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3" Type="http://schemas.openxmlformats.org/officeDocument/2006/relationships/image" Target="../media/image65.png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http://astronomy.swin.edu.au/~pbourke/other/dft/dft23.gi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astronomy.swin.edu.au/~pbourke/other/dft/dft17.gif" TargetMode="Externa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http://astronomy.swin.edu.au/~pbourke/other/dft/dft18.gi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astronomy.swin.edu.au/~pbourke/other/dft/dft19.gif" TargetMode="Externa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rotated.gi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4.png"/><Relationship Id="rId5" Type="http://schemas.openxmlformats.org/officeDocument/2006/relationships/image" Target="http://www.dca.fee.unicamp.br/dipcourse/html-dip/c5/s3/original-spectrum.gif" TargetMode="External"/><Relationship Id="rId4" Type="http://schemas.openxmlformats.org/officeDocument/2006/relationships/image" Target="../media/image53.png"/><Relationship Id="rId9" Type="http://schemas.openxmlformats.org/officeDocument/2006/relationships/image" Target="http://www.dca.fee.unicamp.br/dipcourse/html-dip/c5/s3/rotated-spectrum.gi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http://www.dca.fee.unicamp.br/dipcourse/html-dip/c5/s3/addition-spectrum.gif" TargetMode="External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addition.gif" TargetMode="External"/><Relationship Id="rId12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7.png"/><Relationship Id="rId11" Type="http://schemas.openxmlformats.org/officeDocument/2006/relationships/image" Target="http://www.dca.fee.unicamp.br/dipcourse/html-dip/c5/s3/rotated-spectrum.gif" TargetMode="External"/><Relationship Id="rId5" Type="http://schemas.openxmlformats.org/officeDocument/2006/relationships/image" Target="http://www.dca.fee.unicamp.br/dipcourse/html-dip/c5/s3/rotated.gif" TargetMode="External"/><Relationship Id="rId10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http://www.dca.fee.unicamp.br/dipcourse/html-dip/c5/s3/original-spectrum.gif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http://www.dca.fee.unicamp.br/dipcourse/html-dip/c5/s3/original.gif" TargetMode="External"/><Relationship Id="rId7" Type="http://schemas.openxmlformats.org/officeDocument/2006/relationships/image" Target="http://www.dca.fee.unicamp.br/dipcourse/html-dip/c5/s3/resize.gi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9.png"/><Relationship Id="rId5" Type="http://schemas.openxmlformats.org/officeDocument/2006/relationships/image" Target="http://www.dca.fee.unicamp.br/dipcourse/html-dip/c5/s3/original-spectrum.gif" TargetMode="External"/><Relationship Id="rId4" Type="http://schemas.openxmlformats.org/officeDocument/2006/relationships/image" Target="../media/image53.png"/><Relationship Id="rId9" Type="http://schemas.openxmlformats.org/officeDocument/2006/relationships/image" Target="http://www.dca.fee.unicamp.br/dipcourse/html-dip/c5/s3/resize-spectrum.gi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4/sine-dft.gi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www.dca.fee.unicamp.br/dipcourse/html-dip/c5/s4/rec-dft.gif" TargetMode="Externa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http://www.dca.fee.unicamp.br/dipcourse/html-dip/c5/s4/gauss-dft.gi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Relationship Id="rId5" Type="http://schemas.openxmlformats.org/officeDocument/2006/relationships/image" Target="http://www.dca.fee.unicamp.br/dipcourse/html-dip/c5/s4/impulse-dft.gif" TargetMode="Externa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0726967">
            <a:off x="3367115" y="1123451"/>
            <a:ext cx="2924446" cy="1657796"/>
          </a:xfrm>
        </p:spPr>
        <p:txBody>
          <a:bodyPr>
            <a:normAutofit/>
          </a:bodyPr>
          <a:lstStyle/>
          <a:p>
            <a:r>
              <a:rPr lang="en-US" sz="5700" dirty="0" smtClean="0"/>
              <a:t>Chapter 3</a:t>
            </a:r>
            <a:endParaRPr lang="en-US" sz="5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3915189" y="2816049"/>
            <a:ext cx="2900830" cy="2472804"/>
          </a:xfrm>
        </p:spPr>
        <p:txBody>
          <a:bodyPr/>
          <a:lstStyle/>
          <a:p>
            <a:r>
              <a:rPr lang="en-US" dirty="0" smtClean="0"/>
              <a:t>The image, its mathematical and physical background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2" descr="H:\T DOCS\PPT JPEGS\9781133593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033"/>
            <a:ext cx="3001818" cy="351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Picture 10" descr="CL_Logo_RGB_JPG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91263"/>
            <a:ext cx="1295400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6564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Discrete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2D Fourier transform</a:t>
                </a:r>
                <a:r>
                  <a:rPr lang="en-US" altLang="zh-TW" sz="2000" dirty="0"/>
                  <a:t> </a:t>
                </a:r>
                <a:endParaRPr lang="en-US" altLang="zh-TW" sz="2000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 smtClean="0"/>
              </a:p>
              <a:p>
                <a:pPr marL="342900" lvl="1" indent="-342900"/>
                <a:endParaRPr lang="en-US" altLang="zh-TW" dirty="0" smtClean="0"/>
              </a:p>
              <a:p>
                <a:pPr marL="342900" lvl="1" indent="-342900"/>
                <a:r>
                  <a:rPr lang="en-US" altLang="zh-TW" dirty="0" smtClean="0"/>
                  <a:t>The inverse transform is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TW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8582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Discrete </a:t>
                </a:r>
                <a:r>
                  <a:rPr lang="en-US" altLang="zh-TW" sz="2000" dirty="0">
                    <a:solidFill>
                      <a:srgbClr val="FFFF00"/>
                    </a:solidFill>
                  </a:rPr>
                  <a:t>2D Fourier transform</a:t>
                </a:r>
                <a:r>
                  <a:rPr lang="en-US" altLang="zh-TW" sz="2000" dirty="0"/>
                  <a:t> </a:t>
                </a:r>
                <a:endParaRPr lang="en-US" altLang="zh-TW" sz="2000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𝑚𝑢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 smtClean="0"/>
              </a:p>
              <a:p>
                <a:pPr marL="0" lvl="1" indent="0">
                  <a:buNone/>
                </a:pPr>
                <a:r>
                  <a:rPr lang="en-US" altLang="zh-TW" dirty="0" smtClean="0"/>
                  <a:t>      can be modified to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TW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i="1" smtClean="0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TW" i="1" smtClean="0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en-US" altLang="zh-TW" i="1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TW">
                                      <a:solidFill>
                                        <a:srgbClr val="00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srgbClr val="00FF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r>
                                            <a:rPr lang="zh-TW" altLang="en-US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𝑖𝑛𝑣</m:t>
                                          </m:r>
                                        </m:num>
                                        <m:den>
                                          <m:r>
                                            <a:rPr lang="en-US" altLang="zh-TW" i="1">
                                              <a:solidFill>
                                                <a:srgbClr val="00FF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𝑖𝑚𝑢</m:t>
                              </m:r>
                            </m:num>
                            <m:den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−1,             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=0,1,…,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TW" dirty="0"/>
              </a:p>
              <a:p>
                <a:pPr marL="701675" lvl="2" indent="-342900"/>
                <a:endParaRPr lang="en-US" altLang="zh-TW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217" y="5343943"/>
            <a:ext cx="5181600" cy="131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0987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Text Box 2"/>
          <p:cNvSpPr txBox="1">
            <a:spLocks noChangeArrowheads="1"/>
          </p:cNvSpPr>
          <p:nvPr/>
        </p:nvSpPr>
        <p:spPr bwMode="auto">
          <a:xfrm>
            <a:off x="2105548" y="550863"/>
            <a:ext cx="488210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Two-Dimensional </a:t>
            </a:r>
            <a:r>
              <a:rPr lang="en-US" altLang="zh-TW" sz="28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DFT</a:t>
            </a:r>
            <a:endParaRPr lang="en-US" altLang="zh-TW" sz="28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6855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457200" y="5443538"/>
            <a:ext cx="8229600" cy="682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(a</a:t>
            </a:r>
            <a:r>
              <a:rPr lang="en-US" altLang="zh-TW" sz="240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en-US" altLang="zh-TW" sz="2400" i="1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err="1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lang="en-US" altLang="zh-TW" sz="2400" dirty="0" err="1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2400" i="1" dirty="0" err="1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                (b)</a:t>
            </a: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24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                (c)</a:t>
            </a: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en-US" altLang="zh-TW" sz="2400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en-US" altLang="zh-TW" sz="2400" i="1" dirty="0" err="1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6858" name="Picture 10" descr="http://www.dca.fee.unicamp.br/dipcourse/html-dip/c5/s2/original.g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3192463"/>
            <a:ext cx="2179638" cy="217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7" name="Picture 9" descr="http://www.dca.fee.unicamp.br/dipcourse/html-dip/c5/s2/dft-w.g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13" y="3203575"/>
            <a:ext cx="2157412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6" name="Picture 8" descr="http://www.dca.fee.unicamp.br/dipcourse/html-dip/c5/s2/dft-2d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38" y="3214688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763588" y="1869986"/>
            <a:ext cx="76438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The 2D DFT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v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can be obtained by </a:t>
            </a:r>
            <a:endParaRPr lang="en-US" altLang="zh-TW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 taking the 1D DFT of every row of image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),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dirty="0" smtClean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</a:t>
            </a:r>
            <a:r>
              <a:rPr lang="zh-TW" altLang="zh-TW" dirty="0" smtClean="0"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buFontTx/>
              <a:buAutoNum type="arabicPeriod"/>
            </a:pPr>
            <a:r>
              <a:rPr lang="zh-TW" altLang="zh-TW" dirty="0">
                <a:ea typeface="新細明體" panose="02020500000000000000" pitchFamily="18" charset="-120"/>
                <a:cs typeface="Times New Roman" panose="02020603050405020304" pitchFamily="18" charset="0"/>
              </a:rPr>
              <a:t> taking the 1D DFT of every column of 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F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u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,</a:t>
            </a:r>
            <a:r>
              <a:rPr lang="zh-TW" altLang="zh-TW" i="1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</a:t>
            </a:r>
            <a:endParaRPr lang="en-US" altLang="zh-TW" dirty="0"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206860" name="Rectangle 12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6864" name="Rectangle 16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395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Properties of discrete </a:t>
                </a:r>
                <a:r>
                  <a:rPr lang="en-US" altLang="zh-TW" sz="2000" dirty="0">
                    <a:solidFill>
                      <a:srgbClr val="FFC000"/>
                    </a:solidFill>
                  </a:rPr>
                  <a:t>2D Fourier transform </a:t>
                </a:r>
                <a:endParaRPr lang="en-US" altLang="zh-TW" sz="2000" dirty="0" smtClean="0">
                  <a:solidFill>
                    <a:srgbClr val="FFC000"/>
                  </a:solidFill>
                </a:endParaRP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</a:rPr>
                  <a:t>Periodicity</a:t>
                </a:r>
                <a:r>
                  <a:rPr lang="en-US" altLang="zh-TW" dirty="0" smtClean="0"/>
                  <a:t> (</a:t>
                </a:r>
                <a:r>
                  <a:rPr lang="zh-TW" altLang="en-US" sz="1800" dirty="0">
                    <a:effectLst/>
                  </a:rPr>
                  <a:t>週期</a:t>
                </a:r>
                <a:r>
                  <a:rPr lang="zh-TW" altLang="en-US" sz="1800" dirty="0" smtClean="0">
                    <a:effectLst/>
                  </a:rPr>
                  <a:t>性</a:t>
                </a:r>
                <a:r>
                  <a:rPr lang="en-US" altLang="zh-TW" dirty="0" smtClean="0">
                    <a:effectLst/>
                  </a:rPr>
                  <a:t>)</a:t>
                </a:r>
                <a:r>
                  <a:rPr lang="en-US" altLang="zh-TW" b="1" dirty="0" smtClean="0">
                    <a:effectLst/>
                  </a:rPr>
                  <a:t> </a:t>
                </a:r>
                <a:r>
                  <a:rPr lang="en-US" altLang="zh-TW" dirty="0" smtClean="0"/>
                  <a:t>is an important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property of the discrete Fourier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transform.</a:t>
                </a:r>
              </a:p>
              <a:p>
                <a:pPr lvl="1"/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A periodic transform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TW" dirty="0" smtClean="0"/>
                  <a:t> is derived 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and a periodic function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 smtClean="0"/>
                  <a:t> defined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                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dirty="0" smtClean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             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b="0" dirty="0" smtClean="0">
                  <a:ea typeface="Cambria Math" panose="02040503050406030204" pitchFamily="18" charset="0"/>
                </a:endParaRP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𝑎𝑀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𝑏𝑁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dirty="0" smtClean="0">
                  <a:ea typeface="Cambria Math" panose="02040503050406030204" pitchFamily="18" charset="0"/>
                </a:endParaRPr>
              </a:p>
              <a:p>
                <a:pPr marL="358775" lvl="2" indent="0">
                  <a:buNone/>
                </a:pPr>
                <a:r>
                  <a:rPr lang="en-US" altLang="zh-TW" dirty="0">
                    <a:ea typeface="Cambria Math" panose="02040503050406030204" pitchFamily="18" charset="0"/>
                  </a:rPr>
                  <a:t> </a:t>
                </a:r>
                <a:r>
                  <a:rPr lang="en-US" altLang="zh-TW" dirty="0" smtClean="0">
                    <a:ea typeface="Cambria Math" panose="02040503050406030204" pitchFamily="18" charset="0"/>
                  </a:rPr>
                  <a:t>     where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TW" dirty="0" smtClean="0"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dirty="0" smtClean="0">
                    <a:ea typeface="Cambria Math" panose="02040503050406030204" pitchFamily="18" charset="0"/>
                  </a:rPr>
                  <a:t> are integers.</a:t>
                </a:r>
                <a:endParaRPr lang="en-US" altLang="zh-TW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37" y="1593333"/>
            <a:ext cx="2016079" cy="199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07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000" dirty="0" smtClean="0"/>
                  <a:t>The outcome of the 2D Fourier transform is a complex-valued 2D spectrum.</a:t>
                </a:r>
              </a:p>
              <a:p>
                <a:r>
                  <a:rPr lang="en-US" altLang="zh-TW" sz="2000" dirty="0" smtClean="0"/>
                  <a:t>For easier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visualization</a:t>
                </a:r>
                <a:r>
                  <a:rPr lang="en-US" altLang="zh-TW" sz="2000" dirty="0" smtClean="0"/>
                  <a:t>, the range of values is usually decreased by applying a monotonic function.</a:t>
                </a:r>
              </a:p>
              <a:p>
                <a:pPr lvl="1"/>
                <a:r>
                  <a:rPr lang="en-US" altLang="zh-TW" dirty="0" smtClean="0"/>
                  <a:t>For examples,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TW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US" altLang="zh-TW" dirty="0" smtClean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TW" dirty="0" smtClean="0"/>
              </a:p>
              <a:p>
                <a:r>
                  <a:rPr lang="en-US" altLang="zh-TW" sz="2000" dirty="0" smtClean="0"/>
                  <a:t>It is also useful to visualize a centered spectrum with the origin of the coordinate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in the middle of the spectrum. </a:t>
                </a:r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 r="-1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55298" name="Picture 2" descr="C:\Documents and Settings\altit\Desktop\Sonka 4e Jpegs\93607_ch03\Figure 3.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8" y="4495800"/>
            <a:ext cx="804394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461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An example of 2D Fourier transform</a:t>
            </a: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4" y="2803301"/>
            <a:ext cx="3415342" cy="33871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925" y="4098096"/>
            <a:ext cx="4117675" cy="2058838"/>
          </a:xfrm>
          <a:prstGeom prst="rect">
            <a:avLst/>
          </a:prstGeom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528816"/>
              </p:ext>
            </p:extLst>
          </p:nvPr>
        </p:nvGraphicFramePr>
        <p:xfrm>
          <a:off x="5104455" y="2932294"/>
          <a:ext cx="10287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" name="PhotoImpact" r:id="rId5" imgW="1028520" imgH="1009440" progId="PI3.Image">
                  <p:embed/>
                </p:oleObj>
              </mc:Choice>
              <mc:Fallback>
                <p:oleObj name="PhotoImpact" r:id="rId5" imgW="1028520" imgH="10094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4455" y="2932294"/>
                        <a:ext cx="102870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214884"/>
              </p:ext>
            </p:extLst>
          </p:nvPr>
        </p:nvGraphicFramePr>
        <p:xfrm>
          <a:off x="7056674" y="2927168"/>
          <a:ext cx="10382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" name="PhotoImpact" r:id="rId7" imgW="1037880" imgH="1009440" progId="PI3.Image">
                  <p:embed/>
                </p:oleObj>
              </mc:Choice>
              <mc:Fallback>
                <p:oleObj name="PhotoImpact" r:id="rId7" imgW="1037880" imgH="10094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56674" y="2927168"/>
                        <a:ext cx="1038225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3" y="4149437"/>
            <a:ext cx="5791200" cy="25140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3" y="678610"/>
            <a:ext cx="5791200" cy="2895601"/>
          </a:xfrm>
          <a:prstGeom prst="rect">
            <a:avLst/>
          </a:prstGeom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2147433" y="3709424"/>
            <a:ext cx="4253367" cy="304800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 smtClean="0">
                <a:solidFill>
                  <a:srgbClr val="0070C0"/>
                </a:solidFill>
                <a:effectLst/>
              </a:rPr>
              <a:t>Power spectrum displayed as height in a 3D mesh</a:t>
            </a:r>
            <a:endParaRPr lang="zh-TW" altLang="en-US" sz="14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2" y="2290749"/>
            <a:ext cx="8534400" cy="3083052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2683" y="5715000"/>
            <a:ext cx="809103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http://kirbycheng.blogspot.tw/2011_07_01_archive.html</a:t>
            </a:r>
          </a:p>
        </p:txBody>
      </p:sp>
    </p:spTree>
    <p:extLst>
      <p:ext uri="{BB962C8B-B14F-4D97-AF65-F5344CB8AC3E}">
        <p14:creationId xmlns:p14="http://schemas.microsoft.com/office/powerpoint/2010/main" val="963641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5800" y="5791200"/>
            <a:ext cx="809103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http://kirbycheng.blogspot.tw/2011_07_01_archive.html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3" y="2286000"/>
            <a:ext cx="8534400" cy="3131058"/>
          </a:xfrm>
        </p:spPr>
      </p:pic>
    </p:spTree>
    <p:extLst>
      <p:ext uri="{BB962C8B-B14F-4D97-AF65-F5344CB8AC3E}">
        <p14:creationId xmlns:p14="http://schemas.microsoft.com/office/powerpoint/2010/main" val="1611733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93964"/>
            <a:ext cx="6781800" cy="44196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transform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066800" y="6244027"/>
            <a:ext cx="670560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400" dirty="0"/>
              <a:t>http://dsp.stackexchange.com/questions/18670/2d-fourier-transform-most-people-cant-explain-this</a:t>
            </a:r>
          </a:p>
        </p:txBody>
      </p:sp>
    </p:spTree>
    <p:extLst>
      <p:ext uri="{BB962C8B-B14F-4D97-AF65-F5344CB8AC3E}">
        <p14:creationId xmlns:p14="http://schemas.microsoft.com/office/powerpoint/2010/main" val="1875562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Overview</a:t>
            </a:r>
          </a:p>
          <a:p>
            <a:r>
              <a:rPr lang="en-US" altLang="zh-TW" dirty="0" smtClean="0"/>
              <a:t>Linear integral transforms</a:t>
            </a:r>
          </a:p>
          <a:p>
            <a:pPr lvl="1"/>
            <a:r>
              <a:rPr lang="en-US" altLang="zh-TW" dirty="0" smtClean="0"/>
              <a:t>Images as linear systems</a:t>
            </a:r>
          </a:p>
          <a:p>
            <a:pPr lvl="1"/>
            <a:r>
              <a:rPr lang="en-US" altLang="zh-TW" dirty="0" smtClean="0"/>
              <a:t>Introduction to linear integral transforms</a:t>
            </a:r>
          </a:p>
          <a:p>
            <a:pPr lvl="1"/>
            <a:r>
              <a:rPr lang="en-US" altLang="zh-TW" dirty="0" smtClean="0"/>
              <a:t>Fourier transform</a:t>
            </a:r>
          </a:p>
          <a:p>
            <a:pPr lvl="1"/>
            <a:r>
              <a:rPr lang="en-US" altLang="zh-TW" dirty="0" smtClean="0"/>
              <a:t>Sampling and the Shannon constraint</a:t>
            </a:r>
          </a:p>
          <a:p>
            <a:pPr lvl="1"/>
            <a:r>
              <a:rPr lang="en-US" altLang="zh-TW" dirty="0" smtClean="0"/>
              <a:t>Wavelet transform</a:t>
            </a:r>
          </a:p>
          <a:p>
            <a:r>
              <a:rPr lang="en-US" altLang="zh-TW" dirty="0" smtClean="0"/>
              <a:t>Images as stochastic process</a:t>
            </a:r>
          </a:p>
          <a:p>
            <a:r>
              <a:rPr lang="en-US" altLang="zh-TW" dirty="0" smtClean="0"/>
              <a:t>Image formation physics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1685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493688" y="1681265"/>
            <a:ext cx="3429000" cy="4612806"/>
          </a:xfrm>
        </p:spPr>
        <p:txBody>
          <a:bodyPr>
            <a:norm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</a:rPr>
              <a:t>http</a:t>
            </a:r>
            <a:r>
              <a:rPr lang="en-US" altLang="zh-TW" sz="1600" dirty="0">
                <a:solidFill>
                  <a:schemeClr val="tx1"/>
                </a:solidFill>
              </a:rPr>
              <a:t>://www.ejectamenta.com/Imaging-Experiments/fourierimagefiltering.html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https://www.ejectamenta.com/Fourifier-fullscreen/</a:t>
            </a:r>
          </a:p>
          <a:p>
            <a:r>
              <a:rPr lang="en-US" altLang="zh-TW" sz="1600" dirty="0">
                <a:solidFill>
                  <a:schemeClr val="tx1"/>
                </a:solidFill>
              </a:rPr>
              <a:t>https://github.com/Lung-Yu/ImageToolBox/</a:t>
            </a:r>
            <a:endParaRPr lang="zh-TW" altLang="zh-TW" sz="1600" dirty="0">
              <a:solidFill>
                <a:schemeClr val="tx1"/>
              </a:solidFill>
            </a:endParaRPr>
          </a:p>
          <a:p>
            <a:r>
              <a:rPr lang="en-US" altLang="zh-TW" sz="1600" dirty="0" smtClean="0">
                <a:solidFill>
                  <a:schemeClr val="tx1"/>
                </a:solidFill>
              </a:rPr>
              <a:t>http</a:t>
            </a:r>
            <a:r>
              <a:rPr lang="en-US" altLang="zh-TW" sz="1600" dirty="0">
                <a:solidFill>
                  <a:schemeClr val="tx1"/>
                </a:solidFill>
              </a:rPr>
              <a:t>://www.jcrystal.com/products/ftlse/index.htm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Programs of 2D </a:t>
            </a:r>
            <a:r>
              <a:rPr lang="en-US" altLang="zh-TW" dirty="0"/>
              <a:t>Fourier </a:t>
            </a:r>
            <a:r>
              <a:rPr lang="en-US" altLang="zh-TW" dirty="0" smtClean="0"/>
              <a:t>transform</a:t>
            </a:r>
            <a:endParaRPr lang="zh-TW" altLang="en-US" dirty="0"/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287073"/>
              </p:ext>
            </p:extLst>
          </p:nvPr>
        </p:nvGraphicFramePr>
        <p:xfrm>
          <a:off x="4191000" y="1676400"/>
          <a:ext cx="3971925" cy="3636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PhotoImpact" r:id="rId3" imgW="8229600" imgH="7534080" progId="PI3.Image">
                  <p:embed/>
                </p:oleObj>
              </mc:Choice>
              <mc:Fallback>
                <p:oleObj name="PhotoImpact" r:id="rId3" imgW="8229600" imgH="753408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1000" y="1676400"/>
                        <a:ext cx="3971925" cy="3636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20963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 continuous image function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can be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sampled</a:t>
                </a:r>
                <a:r>
                  <a:rPr lang="en-US" altLang="zh-TW" sz="2000" dirty="0" smtClean="0"/>
                  <a:t> using a discrete grid of sampling points in the plane.</a:t>
                </a:r>
              </a:p>
              <a:p>
                <a:r>
                  <a:rPr lang="en-US" altLang="zh-TW" sz="2000" dirty="0" smtClean="0"/>
                  <a:t>The ideal sampling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in the regular grid can be represented using a collection of Dirac distributions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TW" sz="2000" dirty="0" smtClean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zh-TW" altLang="en-US" sz="20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000" dirty="0" smtClean="0"/>
              </a:p>
              <a:p>
                <a:pPr marL="0" indent="0">
                  <a:buNone/>
                </a:pPr>
                <a:r>
                  <a:rPr lang="en-US" altLang="zh-TW" sz="2000" dirty="0"/>
                  <a:t>	</a:t>
                </a:r>
                <a:r>
                  <a:rPr lang="en-US" altLang="zh-TW" sz="2000" dirty="0" smtClean="0"/>
                  <a:t>where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 smtClean="0">
                    <a:ea typeface="Cambria Math" panose="02040503050406030204" pitchFamily="18" charset="0"/>
                  </a:rPr>
                  <a:t>,</a:t>
                </a:r>
                <a:r>
                  <a:rPr lang="en-US" altLang="zh-TW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TW" altLang="en-US" sz="2000" dirty="0" smtClean="0"/>
                  <a:t> </a:t>
                </a:r>
                <a:r>
                  <a:rPr lang="en-US" altLang="zh-TW" sz="2000" dirty="0" smtClean="0"/>
                  <a:t>are called </a:t>
                </a:r>
                <a:r>
                  <a:rPr lang="en-US" altLang="zh-TW" sz="2000" dirty="0" smtClean="0">
                    <a:solidFill>
                      <a:srgbClr val="FFC000"/>
                    </a:solidFill>
                  </a:rPr>
                  <a:t>sampling intervals</a:t>
                </a:r>
                <a:r>
                  <a:rPr lang="en-US" altLang="zh-TW" sz="2000" dirty="0" smtClean="0"/>
                  <a:t>.</a:t>
                </a:r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sampled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baseline="-250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can be obtained by </a:t>
                </a:r>
                <a:endParaRPr lang="en-US" altLang="zh-TW" sz="2000" dirty="0"/>
              </a:p>
              <a:p>
                <a:pPr marL="53816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000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TW" sz="20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zh-TW" altLang="en-US" sz="2000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612806"/>
              </a:xfrm>
              <a:blipFill>
                <a:blip r:embed="rId2"/>
                <a:stretch>
                  <a:fillRect l="-1714" t="-4491" r="-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90800" y="5888062"/>
                <a:ext cx="4343400" cy="81201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TW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zh-TW" alt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zh-TW" alt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altLang="zh-TW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TW" alt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5888062"/>
                <a:ext cx="4343400" cy="812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62000" y="381000"/>
            <a:ext cx="4114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zh-TW" sz="3200" b="1" kern="0" dirty="0" smtClean="0">
                <a:solidFill>
                  <a:srgbClr val="800000"/>
                </a:solidFill>
                <a:latin typeface="Times New Roman" pitchFamily="18" charset="0"/>
                <a:ea typeface="+mn-ea"/>
              </a:rPr>
              <a:t>Sampling </a:t>
            </a:r>
            <a:r>
              <a:rPr lang="en-US" altLang="zh-TW" sz="3200" b="1" kern="0" dirty="0">
                <a:solidFill>
                  <a:srgbClr val="800000"/>
                </a:solidFill>
                <a:latin typeface="Times New Roman" pitchFamily="18" charset="0"/>
                <a:ea typeface="+mn-ea"/>
              </a:rPr>
              <a:t>theory</a:t>
            </a:r>
          </a:p>
        </p:txBody>
      </p:sp>
      <p:sp>
        <p:nvSpPr>
          <p:cNvPr id="101380" name="文字方塊 6"/>
          <p:cNvSpPr txBox="1">
            <a:spLocks noChangeArrowheads="1"/>
          </p:cNvSpPr>
          <p:nvPr/>
        </p:nvSpPr>
        <p:spPr bwMode="auto">
          <a:xfrm>
            <a:off x="838200" y="5181600"/>
            <a:ext cx="7315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samples should be taken </a:t>
            </a:r>
            <a:r>
              <a:rPr kumimoji="0"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that </a:t>
            </a:r>
            <a:r>
              <a:rPr kumimoji="0"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information is lost in the sampling </a:t>
            </a:r>
            <a:r>
              <a:rPr kumimoji="0"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process?</a:t>
            </a:r>
            <a:endParaRPr kumimoji="0"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990600"/>
            <a:ext cx="25098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2644775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3148013"/>
            <a:ext cx="2338387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4" name="文字方塊 10"/>
          <p:cNvSpPr txBox="1">
            <a:spLocks noChangeArrowheads="1"/>
          </p:cNvSpPr>
          <p:nvPr/>
        </p:nvSpPr>
        <p:spPr bwMode="auto">
          <a:xfrm>
            <a:off x="4984750" y="469741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Sparse sampling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85" name="文字方塊 11"/>
          <p:cNvSpPr txBox="1">
            <a:spLocks noChangeArrowheads="1"/>
          </p:cNvSpPr>
          <p:nvPr/>
        </p:nvSpPr>
        <p:spPr bwMode="auto">
          <a:xfrm>
            <a:off x="2098675" y="468471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Dense sampling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86" name="文字方塊 12"/>
          <p:cNvSpPr txBox="1">
            <a:spLocks noChangeArrowheads="1"/>
          </p:cNvSpPr>
          <p:nvPr/>
        </p:nvSpPr>
        <p:spPr bwMode="auto">
          <a:xfrm>
            <a:off x="692150" y="2538413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function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3" y="963613"/>
            <a:ext cx="2568575" cy="160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388" name="文字方塊 12"/>
          <p:cNvSpPr txBox="1">
            <a:spLocks noChangeArrowheads="1"/>
          </p:cNvSpPr>
          <p:nvPr/>
        </p:nvSpPr>
        <p:spPr bwMode="auto">
          <a:xfrm>
            <a:off x="4667250" y="2592388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400">
                <a:latin typeface="Times New Roman" panose="02020603050405020304" pitchFamily="18" charset="0"/>
                <a:cs typeface="Times New Roman" panose="02020603050405020304" pitchFamily="18" charset="0"/>
              </a:rPr>
              <a:t>Discrete function</a:t>
            </a:r>
            <a:endParaRPr kumimoji="0" lang="zh-TW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38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63613"/>
            <a:ext cx="242728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649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/>
          <a:lstStyle/>
          <a:p>
            <a:r>
              <a:rPr lang="en-US" altLang="zh-TW" dirty="0" smtClean="0"/>
              <a:t>Aliasing</a:t>
            </a:r>
            <a:endParaRPr lang="zh-TW" altLang="en-US" dirty="0"/>
          </a:p>
        </p:txBody>
      </p:sp>
      <p:pic>
        <p:nvPicPr>
          <p:cNvPr id="14338" name="Picture 2" descr="「Alias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23406"/>
            <a:ext cx="5105400" cy="290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447800" y="5181600"/>
            <a:ext cx="457200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zh-TW" altLang="en-US" sz="1200"/>
              <a:t>http://www.ni.com/white-paper/10669/en/</a:t>
            </a:r>
          </a:p>
        </p:txBody>
      </p:sp>
    </p:spTree>
    <p:extLst>
      <p:ext uri="{BB962C8B-B14F-4D97-AF65-F5344CB8AC3E}">
        <p14:creationId xmlns:p14="http://schemas.microsoft.com/office/powerpoint/2010/main" val="526802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07" y="857250"/>
            <a:ext cx="47434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557" y="1866900"/>
            <a:ext cx="4762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57" y="3048000"/>
            <a:ext cx="4686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57" y="4267200"/>
            <a:ext cx="4705350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57" y="5276850"/>
            <a:ext cx="464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文字方塊 11"/>
          <p:cNvSpPr txBox="1">
            <a:spLocks noChangeArrowheads="1"/>
          </p:cNvSpPr>
          <p:nvPr/>
        </p:nvSpPr>
        <p:spPr bwMode="auto">
          <a:xfrm>
            <a:off x="152400" y="1003637"/>
            <a:ext cx="141185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br>
              <a:rPr kumimoji="0" lang="en-US" altLang="zh-TW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band-limited </a:t>
            </a:r>
            <a:br>
              <a:rPr kumimoji="0"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zh-TW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0" lang="zh-TW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4" name="文字方塊 12"/>
          <p:cNvSpPr txBox="1">
            <a:spLocks noChangeArrowheads="1"/>
          </p:cNvSpPr>
          <p:nvPr/>
        </p:nvSpPr>
        <p:spPr bwMode="auto">
          <a:xfrm>
            <a:off x="152400" y="2113746"/>
            <a:ext cx="1371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zh-TW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TW" sz="2000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0" lang="en-US" altLang="zh-TW" sz="20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s</a:t>
            </a:r>
            <a:r>
              <a:rPr kumimoji="0" lang="en-US" altLang="zh-TW" sz="16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ampling </a:t>
            </a:r>
            <a:r>
              <a:rPr kumimoji="0" lang="en-US" altLang="zh-TW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kumimoji="0" lang="zh-TW" altLang="en-US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186" name="文字方塊 11"/>
          <p:cNvSpPr txBox="1">
            <a:spLocks noChangeArrowheads="1"/>
          </p:cNvSpPr>
          <p:nvPr/>
        </p:nvSpPr>
        <p:spPr bwMode="auto">
          <a:xfrm>
            <a:off x="1335657" y="381000"/>
            <a:ext cx="487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zh-TW" sz="200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 domain               Frequency domain</a:t>
            </a:r>
          </a:p>
        </p:txBody>
      </p:sp>
      <p:pic>
        <p:nvPicPr>
          <p:cNvPr id="50189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857" y="5105400"/>
            <a:ext cx="91440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1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TW" sz="2000" dirty="0" smtClean="0">
                    <a:solidFill>
                      <a:srgbClr val="FFFF00"/>
                    </a:solidFill>
                  </a:rPr>
                  <a:t>Band-limited signal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FF00"/>
                    </a:solidFill>
                  </a:rPr>
                  <a:t>Assume the maximal frequency of a signal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800" dirty="0" smtClean="0">
                    <a:solidFill>
                      <a:srgbClr val="FFFF00"/>
                    </a:solidFill>
                  </a:rPr>
                  <a:t>,</a:t>
                </a:r>
                <a:r>
                  <a:rPr lang="en-US" altLang="zh-TW" sz="1800" dirty="0" smtClean="0"/>
                  <a:t> then the signal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band-limited</a:t>
                </a:r>
                <a:r>
                  <a:rPr lang="en-US" altLang="zh-TW" sz="1800" dirty="0" smtClean="0"/>
                  <a:t>. </a:t>
                </a:r>
              </a:p>
              <a:p>
                <a:pPr lvl="1"/>
                <a:r>
                  <a:rPr lang="en-US" altLang="zh-TW" sz="1800" dirty="0" smtClean="0"/>
                  <a:t>The Fourier transform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</m:oMath>
                </a14:m>
                <a:r>
                  <a:rPr lang="en-US" altLang="zh-TW" sz="1800" dirty="0" smtClean="0"/>
                  <a:t> of the band-limited signal is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zero</a:t>
                </a:r>
                <a:r>
                  <a:rPr lang="en-US" altLang="zh-TW" sz="1800" dirty="0" smtClean="0"/>
                  <a:t> outside a certain interval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TW" sz="1800" dirty="0" smtClean="0"/>
                  <a:t>.</a:t>
                </a:r>
              </a:p>
              <a:p>
                <a:pPr lvl="1"/>
                <a:r>
                  <a:rPr lang="en-US" altLang="zh-TW" sz="1800" dirty="0" smtClean="0"/>
                  <a:t>The spectra will be repeated as follows.</a:t>
                </a:r>
              </a:p>
              <a:p>
                <a:pPr lvl="1"/>
                <a:endParaRPr lang="en-US" altLang="zh-TW" sz="1800" dirty="0"/>
              </a:p>
              <a:p>
                <a:pPr lvl="1"/>
                <a:endParaRPr lang="en-US" altLang="zh-TW" sz="1800" dirty="0" smtClean="0"/>
              </a:p>
              <a:p>
                <a:pPr lvl="1"/>
                <a:endParaRPr lang="en-US" altLang="zh-TW" sz="1800" dirty="0"/>
              </a:p>
              <a:p>
                <a:endParaRPr lang="en-US" altLang="zh-TW" sz="1800" dirty="0" smtClean="0"/>
              </a:p>
              <a:p>
                <a:pPr lvl="1"/>
                <a:r>
                  <a:rPr lang="en-US" altLang="zh-TW" sz="1800" dirty="0" smtClean="0"/>
                  <a:t>In </a:t>
                </a:r>
                <a:r>
                  <a:rPr lang="en-US" altLang="zh-TW" sz="1800" dirty="0"/>
                  <a:t>the case of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2D image</a:t>
                </a:r>
                <a:r>
                  <a:rPr lang="en-US" altLang="zh-TW" sz="1800" dirty="0"/>
                  <a:t>, </a:t>
                </a:r>
                <a:r>
                  <a:rPr lang="en-US" altLang="zh-TW" sz="1800" dirty="0">
                    <a:solidFill>
                      <a:srgbClr val="FFC000"/>
                    </a:solidFill>
                  </a:rPr>
                  <a:t>band-limited</a:t>
                </a:r>
                <a:r>
                  <a:rPr lang="en-US" altLang="zh-TW" sz="1800" dirty="0"/>
                  <a:t> means that </a:t>
                </a:r>
              </a:p>
              <a:p>
                <a:pPr marL="534988" indent="0">
                  <a:buNone/>
                </a:pPr>
                <a:r>
                  <a:rPr lang="en-US" altLang="zh-TW" sz="1800" dirty="0" smtClean="0"/>
                  <a:t>the </a:t>
                </a:r>
                <a:r>
                  <a:rPr lang="en-US" altLang="zh-TW" sz="1800" dirty="0"/>
                  <a:t>spectrum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1800" dirty="0"/>
                  <a:t>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altLang="zh-TW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1800" dirty="0"/>
                  <a:t>,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 are maximal frequencies.</a:t>
                </a:r>
              </a:p>
              <a:p>
                <a:pPr lvl="1"/>
                <a:endParaRPr lang="en-US" altLang="zh-TW" sz="1800" dirty="0" smtClean="0"/>
              </a:p>
            </p:txBody>
          </p:sp>
        </mc:Choice>
        <mc:Fallback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5152" b="-3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7" name="Picture 2" descr="C:\Documents and Settings\altit\Desktop\Sonka 4e Jpegs\93607_ch03\Figure 3.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33800"/>
            <a:ext cx="6047061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86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Which one is band-limited function?</a:t>
            </a: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277128"/>
              </p:ext>
            </p:extLst>
          </p:nvPr>
        </p:nvGraphicFramePr>
        <p:xfrm>
          <a:off x="754811" y="2081730"/>
          <a:ext cx="2603705" cy="142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4" name="PhotoImpact" r:id="rId4" imgW="2705040" imgH="1476360" progId="PI3.Image">
                  <p:embed/>
                </p:oleObj>
              </mc:Choice>
              <mc:Fallback>
                <p:oleObj name="PhotoImpact" r:id="rId4" imgW="2705040" imgH="147636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811" y="2081730"/>
                        <a:ext cx="2603705" cy="1421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119858"/>
              </p:ext>
            </p:extLst>
          </p:nvPr>
        </p:nvGraphicFramePr>
        <p:xfrm>
          <a:off x="754811" y="3554650"/>
          <a:ext cx="2597989" cy="1455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5" name="PhotoImpact" r:id="rId6" imgW="2771640" imgH="1552320" progId="PI3.Image">
                  <p:embed/>
                </p:oleObj>
              </mc:Choice>
              <mc:Fallback>
                <p:oleObj name="PhotoImpact" r:id="rId6" imgW="2771640" imgH="15523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811" y="3554650"/>
                        <a:ext cx="2597989" cy="1455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907969"/>
              </p:ext>
            </p:extLst>
          </p:nvPr>
        </p:nvGraphicFramePr>
        <p:xfrm>
          <a:off x="754811" y="5061765"/>
          <a:ext cx="2597989" cy="135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6" name="PhotoImpact" r:id="rId8" imgW="2724120" imgH="1419120" progId="PI3.Image">
                  <p:embed/>
                </p:oleObj>
              </mc:Choice>
              <mc:Fallback>
                <p:oleObj name="PhotoImpact" r:id="rId8" imgW="2724120" imgH="14191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811" y="5061765"/>
                        <a:ext cx="2597989" cy="1353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3711810"/>
              </p:ext>
            </p:extLst>
          </p:nvPr>
        </p:nvGraphicFramePr>
        <p:xfrm>
          <a:off x="4801482" y="2081731"/>
          <a:ext cx="2285117" cy="139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7" name="PhotoImpact" r:id="rId10" imgW="2647800" imgH="1466640" progId="PI3.Image">
                  <p:embed/>
                </p:oleObj>
              </mc:Choice>
              <mc:Fallback>
                <p:oleObj name="PhotoImpact" r:id="rId10" imgW="2647800" imgH="146664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1482" y="2081731"/>
                        <a:ext cx="2285117" cy="139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517681"/>
              </p:ext>
            </p:extLst>
          </p:nvPr>
        </p:nvGraphicFramePr>
        <p:xfrm>
          <a:off x="4814421" y="3554650"/>
          <a:ext cx="2272179" cy="141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8" name="PhotoImpact" r:id="rId12" imgW="2638080" imgH="1647720" progId="PI3.Image">
                  <p:embed/>
                </p:oleObj>
              </mc:Choice>
              <mc:Fallback>
                <p:oleObj name="PhotoImpact" r:id="rId12" imgW="2638080" imgH="16477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14421" y="3554650"/>
                        <a:ext cx="2272179" cy="141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747785"/>
              </p:ext>
            </p:extLst>
          </p:nvPr>
        </p:nvGraphicFramePr>
        <p:xfrm>
          <a:off x="4810125" y="5061765"/>
          <a:ext cx="2276474" cy="127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69" name="PhotoImpact" r:id="rId14" imgW="2647800" imgH="1485720" progId="PI3.Image">
                  <p:embed/>
                </p:oleObj>
              </mc:Choice>
              <mc:Fallback>
                <p:oleObj name="PhotoImpact" r:id="rId14" imgW="2647800" imgH="14857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10125" y="5061765"/>
                        <a:ext cx="2276474" cy="127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向右箭號 13"/>
          <p:cNvSpPr/>
          <p:nvPr/>
        </p:nvSpPr>
        <p:spPr>
          <a:xfrm>
            <a:off x="3733800" y="2819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733800" y="4288735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780975" y="562421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780975" y="25346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18027" y="52371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769743" y="3984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92386" y="256915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(A)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310874" y="555384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(F)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288173" y="4097599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(E)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264739" y="250462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(D)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35580" y="566814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(C)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69664" y="421836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57542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1800" dirty="0" smtClean="0"/>
                  <a:t>Periodic </a:t>
                </a:r>
                <a:r>
                  <a:rPr lang="en-US" altLang="zh-TW" sz="1800" dirty="0"/>
                  <a:t>repetition of the Fourier transform result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may under certain conditions cause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distortion of the image</a:t>
                </a:r>
                <a:r>
                  <a:rPr lang="en-US" altLang="zh-TW" sz="1800" dirty="0"/>
                  <a:t>, which is called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aliasing </a:t>
                </a:r>
                <a:r>
                  <a:rPr lang="en-US" altLang="zh-TW" sz="1600" dirty="0">
                    <a:solidFill>
                      <a:srgbClr val="FFFF00"/>
                    </a:solidFill>
                  </a:rPr>
                  <a:t>(</a:t>
                </a:r>
                <a:r>
                  <a:rPr lang="zh-TW" altLang="en-US" sz="1600" dirty="0">
                    <a:effectLst/>
                  </a:rPr>
                  <a:t>效果失真或混疊</a:t>
                </a:r>
                <a:r>
                  <a:rPr lang="en-US" altLang="zh-TW" sz="1600" dirty="0">
                    <a:effectLst/>
                  </a:rPr>
                  <a:t>)</a:t>
                </a:r>
                <a:r>
                  <a:rPr lang="en-US" altLang="zh-TW" sz="1800" dirty="0"/>
                  <a:t>.</a:t>
                </a:r>
              </a:p>
              <a:p>
                <a:r>
                  <a:rPr lang="en-US" altLang="zh-TW" sz="1800" dirty="0"/>
                  <a:t>This happens when individual digitized components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overlap</a:t>
                </a:r>
                <a:r>
                  <a:rPr lang="en-US" altLang="zh-TW" sz="1800" dirty="0"/>
                  <a:t>.</a:t>
                </a:r>
              </a:p>
              <a:p>
                <a:r>
                  <a:rPr lang="en-US" altLang="zh-TW" sz="1800" dirty="0" smtClean="0"/>
                  <a:t>Overlapping of the periodically repeated results of the Fourier transform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sz="1800" dirty="0"/>
                  <a:t> </a:t>
                </a:r>
                <a:r>
                  <a:rPr lang="en-US" altLang="zh-TW" sz="1800" dirty="0" smtClean="0"/>
                  <a:t>of an image with 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band-limited </a:t>
                </a:r>
                <a:r>
                  <a:rPr lang="en-US" altLang="zh-TW" sz="1800" dirty="0" smtClean="0"/>
                  <a:t>spectrum</a:t>
                </a:r>
                <a:r>
                  <a:rPr lang="en-US" altLang="zh-TW" sz="18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altLang="zh-TW" sz="1800" dirty="0" smtClean="0"/>
                  <a:t>can be prevented of the sampling interval is chosen such that </a:t>
                </a:r>
              </a:p>
              <a:p>
                <a:pPr marL="0" indent="0">
                  <a:buNone/>
                </a:pPr>
                <a:r>
                  <a:rPr lang="en-US" altLang="zh-TW" sz="1800" dirty="0" smtClean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     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r>
                  <a:rPr lang="en-US" altLang="zh-TW" sz="1800" dirty="0"/>
                  <a:t>  </a:t>
                </a:r>
                <a:r>
                  <a:rPr lang="en-US" altLang="zh-TW" sz="1800" dirty="0" smtClean="0"/>
                  <a:t>          where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altLang="zh-TW" sz="1800" dirty="0"/>
                  <a:t>, </a:t>
                </a:r>
                <a14:m>
                  <m:oMath xmlns:m="http://schemas.openxmlformats.org/officeDocument/2006/math"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altLang="zh-TW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800" dirty="0"/>
                  <a:t> are maximal frequencies.</a:t>
                </a:r>
                <a:endParaRPr lang="zh-TW" altLang="en-US" sz="1800" dirty="0"/>
              </a:p>
              <a:p>
                <a:r>
                  <a:rPr lang="en-US" altLang="zh-TW" sz="1800" dirty="0" smtClean="0"/>
                  <a:t>This is </a:t>
                </a:r>
                <a:r>
                  <a:rPr lang="en-US" altLang="zh-TW" sz="1800" dirty="0" smtClean="0">
                    <a:solidFill>
                      <a:srgbClr val="FFFF00"/>
                    </a:solidFill>
                  </a:rPr>
                  <a:t>Shannon’s sampling theorem </a:t>
                </a:r>
                <a:r>
                  <a:rPr lang="en-US" altLang="zh-TW" sz="1800" dirty="0" smtClean="0"/>
                  <a:t>(known for signal processing theory).</a:t>
                </a:r>
              </a:p>
              <a:p>
                <a:r>
                  <a:rPr lang="en-US" altLang="zh-TW" sz="1800" dirty="0"/>
                  <a:t>It has a simple physical interpretation in image analysis:</a:t>
                </a:r>
              </a:p>
              <a:p>
                <a:pPr marL="630238" lvl="1" indent="-265113">
                  <a:buNone/>
                </a:pPr>
                <a:r>
                  <a:rPr lang="en-US" altLang="zh-TW" sz="1800" dirty="0"/>
                  <a:t>     The sample interval should be chosen such that it is less than </a:t>
                </a:r>
                <a:r>
                  <a:rPr lang="en-US" altLang="zh-TW" sz="1800" dirty="0">
                    <a:solidFill>
                      <a:srgbClr val="FFFF00"/>
                    </a:solidFill>
                  </a:rPr>
                  <a:t>half </a:t>
                </a:r>
                <a:r>
                  <a:rPr lang="en-US" altLang="zh-TW" sz="1800" dirty="0"/>
                  <a:t>of the smallest interesting detail in the image.</a:t>
                </a:r>
                <a:endParaRPr lang="zh-TW" altLang="en-US" sz="1800" dirty="0"/>
              </a:p>
              <a:p>
                <a:pPr lvl="1"/>
                <a:endParaRPr lang="en-US" altLang="zh-TW" sz="1800" dirty="0" smtClean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534400" cy="4720028"/>
              </a:xfrm>
              <a:blipFill>
                <a:blip r:embed="rId2"/>
                <a:stretch>
                  <a:fillRect l="-1429" t="-3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5990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381000" y="347778"/>
            <a:ext cx="8534400" cy="863138"/>
          </a:xfrm>
        </p:spPr>
        <p:txBody>
          <a:bodyPr/>
          <a:lstStyle/>
          <a:p>
            <a:r>
              <a:rPr lang="en-US" altLang="zh-TW" dirty="0"/>
              <a:t>Sampling and the Shannon constraint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  <p:pic>
        <p:nvPicPr>
          <p:cNvPr id="60418" name="Picture 2" descr="C:\Documents and Settings\altit\Desktop\Sonka 4e Jpegs\93607_ch03\Figure 3.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33667"/>
            <a:ext cx="5943600" cy="54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444625" y="881063"/>
            <a:ext cx="6856413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Basics of Filtering in the Frequency Domain</a:t>
            </a:r>
            <a:endParaRPr lang="en-US" altLang="zh-TW">
              <a:ea typeface="新細明體" panose="02020500000000000000" pitchFamily="18" charset="-120"/>
            </a:endParaRPr>
          </a:p>
        </p:txBody>
      </p:sp>
      <p:pic>
        <p:nvPicPr>
          <p:cNvPr id="1126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995488"/>
            <a:ext cx="8042275" cy="402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TW" dirty="0" smtClean="0"/>
                  <a:t>         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 smtClean="0"/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2D Fourier </a:t>
            </a:r>
            <a:r>
              <a:rPr lang="en-US" altLang="zh-TW" dirty="0" smtClean="0"/>
              <a:t>transform</a:t>
            </a:r>
            <a:endParaRPr lang="zh-TW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/>
        </p:nvGraphicFramePr>
        <p:xfrm>
          <a:off x="754811" y="2081730"/>
          <a:ext cx="2603705" cy="142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2" name="PhotoImpact" r:id="rId4" imgW="2705040" imgH="1476360" progId="PI3.Image">
                  <p:embed/>
                </p:oleObj>
              </mc:Choice>
              <mc:Fallback>
                <p:oleObj name="PhotoImpact" r:id="rId4" imgW="2705040" imgH="1476360" progId="PI3.Image">
                  <p:embed/>
                  <p:pic>
                    <p:nvPicPr>
                      <p:cNvPr id="8" name="物件 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811" y="2081730"/>
                        <a:ext cx="2603705" cy="1421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/>
        </p:nvGraphicFramePr>
        <p:xfrm>
          <a:off x="754811" y="3554650"/>
          <a:ext cx="2597989" cy="1455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3" name="PhotoImpact" r:id="rId6" imgW="2771640" imgH="1552320" progId="PI3.Image">
                  <p:embed/>
                </p:oleObj>
              </mc:Choice>
              <mc:Fallback>
                <p:oleObj name="PhotoImpact" r:id="rId6" imgW="2771640" imgH="1552320" progId="PI3.Image">
                  <p:embed/>
                  <p:pic>
                    <p:nvPicPr>
                      <p:cNvPr id="9" name="物件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4811" y="3554650"/>
                        <a:ext cx="2597989" cy="1455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/>
        </p:nvGraphicFramePr>
        <p:xfrm>
          <a:off x="754811" y="5061765"/>
          <a:ext cx="2597989" cy="135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4" name="PhotoImpact" r:id="rId8" imgW="2724120" imgH="1419120" progId="PI3.Image">
                  <p:embed/>
                </p:oleObj>
              </mc:Choice>
              <mc:Fallback>
                <p:oleObj name="PhotoImpact" r:id="rId8" imgW="2724120" imgH="1419120" progId="PI3.Image">
                  <p:embed/>
                  <p:pic>
                    <p:nvPicPr>
                      <p:cNvPr id="10" name="物件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4811" y="5061765"/>
                        <a:ext cx="2597989" cy="13534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/>
        </p:nvGraphicFramePr>
        <p:xfrm>
          <a:off x="4801482" y="2081731"/>
          <a:ext cx="2285117" cy="1399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5" name="PhotoImpact" r:id="rId10" imgW="2647800" imgH="1466640" progId="PI3.Image">
                  <p:embed/>
                </p:oleObj>
              </mc:Choice>
              <mc:Fallback>
                <p:oleObj name="PhotoImpact" r:id="rId10" imgW="2647800" imgH="1466640" progId="PI3.Image">
                  <p:embed/>
                  <p:pic>
                    <p:nvPicPr>
                      <p:cNvPr id="11" name="物件 1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01482" y="2081731"/>
                        <a:ext cx="2285117" cy="1399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/>
        </p:nvGraphicFramePr>
        <p:xfrm>
          <a:off x="4814421" y="3554650"/>
          <a:ext cx="2272179" cy="1419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6" name="PhotoImpact" r:id="rId12" imgW="2638080" imgH="1647720" progId="PI3.Image">
                  <p:embed/>
                </p:oleObj>
              </mc:Choice>
              <mc:Fallback>
                <p:oleObj name="PhotoImpact" r:id="rId12" imgW="2638080" imgH="1647720" progId="PI3.Image">
                  <p:embed/>
                  <p:pic>
                    <p:nvPicPr>
                      <p:cNvPr id="12" name="物件 1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14421" y="3554650"/>
                        <a:ext cx="2272179" cy="14190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物件 12"/>
          <p:cNvGraphicFramePr>
            <a:graphicFrameLocks noChangeAspect="1"/>
          </p:cNvGraphicFramePr>
          <p:nvPr/>
        </p:nvGraphicFramePr>
        <p:xfrm>
          <a:off x="4810125" y="5061765"/>
          <a:ext cx="2276474" cy="1277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87" name="PhotoImpact" r:id="rId14" imgW="2647800" imgH="1485720" progId="PI3.Image">
                  <p:embed/>
                </p:oleObj>
              </mc:Choice>
              <mc:Fallback>
                <p:oleObj name="PhotoImpact" r:id="rId14" imgW="2647800" imgH="1485720" progId="PI3.Image">
                  <p:embed/>
                  <p:pic>
                    <p:nvPicPr>
                      <p:cNvPr id="13" name="物件 12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10125" y="5061765"/>
                        <a:ext cx="2276474" cy="1277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向右箭號 13"/>
          <p:cNvSpPr/>
          <p:nvPr/>
        </p:nvSpPr>
        <p:spPr>
          <a:xfrm>
            <a:off x="3733800" y="28194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733800" y="4288735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3780975" y="5624214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780975" y="25346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18027" y="52371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769743" y="3984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212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ext Box 2"/>
          <p:cNvSpPr txBox="1">
            <a:spLocks noChangeArrowheads="1"/>
          </p:cNvSpPr>
          <p:nvPr/>
        </p:nvSpPr>
        <p:spPr bwMode="auto">
          <a:xfrm>
            <a:off x="1160552" y="495300"/>
            <a:ext cx="6481583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One-Dimensional Fourier Transform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Some Examples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transform of an infinite train of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delta functions</a:t>
            </a:r>
            <a:r>
              <a:rPr lang="en-US" altLang="zh-TW" dirty="0">
                <a:ea typeface="新細明體" panose="02020500000000000000" pitchFamily="18" charset="-120"/>
              </a:rPr>
              <a:t> spaced by T is an infinite train of delta functions spaced by 1/T. 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  <a:p>
            <a:endParaRPr lang="zh-TW" altLang="en-US" sz="2400" dirty="0">
              <a:ea typeface="新細明體" panose="02020500000000000000" pitchFamily="18" charset="-120"/>
            </a:endParaRPr>
          </a:p>
          <a:p>
            <a:endParaRPr lang="en-US" altLang="zh-TW" sz="2400" dirty="0" smtClean="0">
              <a:ea typeface="新細明體" panose="02020500000000000000" pitchFamily="18" charset="-120"/>
            </a:endParaRPr>
          </a:p>
          <a:p>
            <a:endParaRPr lang="zh-TW" altLang="en-US" sz="2400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The transform of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cosine function </a:t>
            </a:r>
            <a:r>
              <a:rPr lang="en-US" altLang="zh-TW" dirty="0">
                <a:ea typeface="新細明體" panose="02020500000000000000" pitchFamily="18" charset="-120"/>
              </a:rPr>
              <a:t>is a positive delta at the appropriate positive and negative frequency.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048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0" y="3151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4809" name="Rectangle 9"/>
          <p:cNvSpPr>
            <a:spLocks noChangeArrowheads="1"/>
          </p:cNvSpPr>
          <p:nvPr/>
        </p:nvSpPr>
        <p:spPr bwMode="auto">
          <a:xfrm>
            <a:off x="0" y="3014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4808" name="Picture 8" descr="http://astronomy.swin.edu.au/~pbourke/other/dft/dft23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75" y="2313782"/>
            <a:ext cx="5827712" cy="16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11" name="Rectangle 11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4810" name="Picture 10" descr="http://astronomy.swin.edu.au/~pbourke/other/dft/dft17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33" y="4925615"/>
            <a:ext cx="5735637" cy="15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0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ext Box 2"/>
          <p:cNvSpPr txBox="1">
            <a:spLocks noChangeArrowheads="1"/>
          </p:cNvSpPr>
          <p:nvPr/>
        </p:nvSpPr>
        <p:spPr bwMode="auto">
          <a:xfrm>
            <a:off x="1160552" y="495300"/>
            <a:ext cx="6481583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One-Dimensional Fourier Transform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Some Examples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600200"/>
            <a:ext cx="822960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transform of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sin function </a:t>
            </a:r>
            <a:r>
              <a:rPr lang="en-US" altLang="zh-TW" dirty="0">
                <a:ea typeface="新細明體" panose="02020500000000000000" pitchFamily="18" charset="-120"/>
              </a:rPr>
              <a:t>is a negative complex delta function at the appropriate positive frequency and a negative complex delta at the appropriate negative frequency. </a:t>
            </a:r>
          </a:p>
          <a:p>
            <a:endParaRPr lang="zh-TW" altLang="en-US" dirty="0">
              <a:ea typeface="新細明體" panose="02020500000000000000" pitchFamily="18" charset="-120"/>
            </a:endParaRPr>
          </a:p>
          <a:p>
            <a:endParaRPr lang="en-US" altLang="zh-TW" dirty="0" smtClean="0">
              <a:ea typeface="新細明體" panose="02020500000000000000" pitchFamily="18" charset="-120"/>
            </a:endParaRPr>
          </a:p>
          <a:p>
            <a:endParaRPr lang="zh-TW" altLang="en-US" dirty="0">
              <a:ea typeface="新細明體" panose="02020500000000000000" pitchFamily="18" charset="-120"/>
            </a:endParaRPr>
          </a:p>
          <a:p>
            <a:endParaRPr lang="zh-TW" altLang="en-US" sz="2400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The transform of a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square pulse </a:t>
            </a:r>
            <a:r>
              <a:rPr lang="en-US" altLang="zh-TW" dirty="0">
                <a:ea typeface="新細明體" panose="02020500000000000000" pitchFamily="18" charset="-120"/>
              </a:rPr>
              <a:t>is a </a:t>
            </a:r>
            <a:r>
              <a:rPr lang="en-US" altLang="zh-TW" dirty="0" err="1">
                <a:ea typeface="新細明體" panose="02020500000000000000" pitchFamily="18" charset="-120"/>
              </a:rPr>
              <a:t>sinc</a:t>
            </a:r>
            <a:r>
              <a:rPr lang="en-US" altLang="zh-TW" dirty="0">
                <a:ea typeface="新細明體" panose="02020500000000000000" pitchFamily="18" charset="-120"/>
              </a:rPr>
              <a:t> function.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29" name="Rectangle 5"/>
          <p:cNvSpPr>
            <a:spLocks noChangeArrowheads="1"/>
          </p:cNvSpPr>
          <p:nvPr/>
        </p:nvSpPr>
        <p:spPr bwMode="auto">
          <a:xfrm>
            <a:off x="0" y="3151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30" name="Rectangle 6"/>
          <p:cNvSpPr>
            <a:spLocks noChangeArrowheads="1"/>
          </p:cNvSpPr>
          <p:nvPr/>
        </p:nvSpPr>
        <p:spPr bwMode="auto">
          <a:xfrm>
            <a:off x="0" y="3014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5835" name="Rectangle 11"/>
          <p:cNvSpPr>
            <a:spLocks noChangeArrowheads="1"/>
          </p:cNvSpPr>
          <p:nvPr/>
        </p:nvSpPr>
        <p:spPr bwMode="auto">
          <a:xfrm>
            <a:off x="0" y="2987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5834" name="Picture 10" descr="http://astronomy.swin.edu.au/~pbourke/other/dft/dft18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647" y="2514517"/>
            <a:ext cx="5130991" cy="157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37" name="Rectangle 13"/>
          <p:cNvSpPr>
            <a:spLocks noChangeArrowheads="1"/>
          </p:cNvSpPr>
          <p:nvPr/>
        </p:nvSpPr>
        <p:spPr bwMode="auto">
          <a:xfrm>
            <a:off x="0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5836" name="Picture 12" descr="http://astronomy.swin.edu.au/~pbourke/other/dft/dft19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357" y="4934681"/>
            <a:ext cx="5715286" cy="143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71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ext Box 2"/>
          <p:cNvSpPr txBox="1">
            <a:spLocks noChangeArrowheads="1"/>
          </p:cNvSpPr>
          <p:nvPr/>
        </p:nvSpPr>
        <p:spPr bwMode="auto">
          <a:xfrm>
            <a:off x="1051089" y="626509"/>
            <a:ext cx="6151236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Property of Two-Dimensional DFT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Rotation</a:t>
            </a:r>
          </a:p>
        </p:txBody>
      </p:sp>
      <p:sp>
        <p:nvSpPr>
          <p:cNvPr id="208904" name="Rectangle 8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05" name="Rectangle 9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06" name="Rectangle 10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8908" name="Picture 12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1766888"/>
            <a:ext cx="2087562" cy="208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07" name="Picture 11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1743075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11" name="Rectangle 15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8927" name="Picture 31" descr="http://www.dca.fee.unicamp.br/dipcourse/html-dip/c5/s3/rotated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4108450"/>
            <a:ext cx="2074862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26" name="Picture 30" descr="http://www.dca.fee.unicamp.br/dipcourse/html-dip/c5/s3/rotated-spectrum.gif"/>
          <p:cNvPicPr>
            <a:picLocks noChangeAspect="1" noChangeArrowheads="1"/>
          </p:cNvPicPr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4110038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928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30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8945" name="AutoShape 49"/>
          <p:cNvSpPr>
            <a:spLocks noChangeArrowheads="1"/>
          </p:cNvSpPr>
          <p:nvPr/>
        </p:nvSpPr>
        <p:spPr bwMode="auto">
          <a:xfrm>
            <a:off x="4027488" y="2501900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8946" name="AutoShape 50"/>
          <p:cNvSpPr>
            <a:spLocks noChangeArrowheads="1"/>
          </p:cNvSpPr>
          <p:nvPr/>
        </p:nvSpPr>
        <p:spPr bwMode="auto">
          <a:xfrm>
            <a:off x="4002088" y="4868863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8947" name="Text Box 51"/>
          <p:cNvSpPr txBox="1">
            <a:spLocks noChangeArrowheads="1"/>
          </p:cNvSpPr>
          <p:nvPr/>
        </p:nvSpPr>
        <p:spPr bwMode="auto">
          <a:xfrm>
            <a:off x="4016375" y="2924175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08948" name="Text Box 52"/>
          <p:cNvSpPr txBox="1">
            <a:spLocks noChangeArrowheads="1"/>
          </p:cNvSpPr>
          <p:nvPr/>
        </p:nvSpPr>
        <p:spPr bwMode="auto">
          <a:xfrm>
            <a:off x="4035425" y="5303838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41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ext Box 2"/>
          <p:cNvSpPr txBox="1">
            <a:spLocks noChangeArrowheads="1"/>
          </p:cNvSpPr>
          <p:nvPr/>
        </p:nvSpPr>
        <p:spPr bwMode="auto">
          <a:xfrm>
            <a:off x="1470189" y="550863"/>
            <a:ext cx="6151236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Property of Two-Dimensional DFT </a:t>
            </a:r>
          </a:p>
          <a:p>
            <a:pPr algn="ctr"/>
            <a:r>
              <a:rPr lang="zh-TW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Linear Combination</a:t>
            </a:r>
            <a:endParaRPr lang="en-US" altLang="zh-TW" sz="24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09923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24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25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28" name="Rectangle 8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3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33" name="AutoShape 13"/>
          <p:cNvSpPr>
            <a:spLocks noChangeArrowheads="1"/>
          </p:cNvSpPr>
          <p:nvPr/>
        </p:nvSpPr>
        <p:spPr bwMode="auto">
          <a:xfrm>
            <a:off x="4027488" y="1784350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4002088" y="4868863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4027488" y="2241550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09936" name="Text Box 16"/>
          <p:cNvSpPr txBox="1">
            <a:spLocks noChangeArrowheads="1"/>
          </p:cNvSpPr>
          <p:nvPr/>
        </p:nvSpPr>
        <p:spPr bwMode="auto">
          <a:xfrm>
            <a:off x="4035425" y="5303838"/>
            <a:ext cx="76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pic>
        <p:nvPicPr>
          <p:cNvPr id="209939" name="Picture 19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158115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38" name="Picture 18" descr="http://www.dca.fee.unicamp.br/dipcourse/html-dip/c5/s3/rotated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63" y="29241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37" name="Picture 17" descr="http://www.dca.fee.unicamp.br/dipcourse/html-dip/c5/s3/addition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405313"/>
            <a:ext cx="2052638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40" name="Rectangle 2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42" name="Rectangle 2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09965" name="Picture 45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160496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64" name="Picture 44" descr="http://www.dca.fee.unicamp.br/dipcourse/html-dip/c5/s3/rotated-spectrum.gif"/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291147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63" name="Picture 43" descr="http://www.dca.fee.unicamp.br/dipcourse/html-dip/c5/s3/addition-spectrum.gif"/>
          <p:cNvPicPr>
            <a:picLocks noChangeAspect="1" noChangeArrowheads="1"/>
          </p:cNvPicPr>
          <p:nvPr/>
        </p:nvPicPr>
        <p:blipFill>
          <a:blip r:embed="rId12" r:link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4335463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989" name="AutoShape 69"/>
          <p:cNvSpPr>
            <a:spLocks noChangeArrowheads="1"/>
          </p:cNvSpPr>
          <p:nvPr/>
        </p:nvSpPr>
        <p:spPr bwMode="auto">
          <a:xfrm>
            <a:off x="3987800" y="3170238"/>
            <a:ext cx="903288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09990" name="Text Box 70"/>
          <p:cNvSpPr txBox="1">
            <a:spLocks noChangeArrowheads="1"/>
          </p:cNvSpPr>
          <p:nvPr/>
        </p:nvSpPr>
        <p:spPr bwMode="auto">
          <a:xfrm>
            <a:off x="3976688" y="3706813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09991" name="Text Box 71"/>
          <p:cNvSpPr txBox="1">
            <a:spLocks noChangeArrowheads="1"/>
          </p:cNvSpPr>
          <p:nvPr/>
        </p:nvSpPr>
        <p:spPr bwMode="auto">
          <a:xfrm>
            <a:off x="1419225" y="19256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209992" name="Text Box 72"/>
          <p:cNvSpPr txBox="1">
            <a:spLocks noChangeArrowheads="1"/>
          </p:cNvSpPr>
          <p:nvPr/>
        </p:nvSpPr>
        <p:spPr bwMode="auto">
          <a:xfrm>
            <a:off x="1441450" y="325755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209993" name="Text Box 73"/>
          <p:cNvSpPr txBox="1">
            <a:spLocks noChangeArrowheads="1"/>
          </p:cNvSpPr>
          <p:nvPr/>
        </p:nvSpPr>
        <p:spPr bwMode="auto">
          <a:xfrm>
            <a:off x="239713" y="4914900"/>
            <a:ext cx="12588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2000">
                <a:ea typeface="新細明體" panose="02020500000000000000" pitchFamily="18" charset="-120"/>
              </a:rPr>
              <a:t>0.25 * A </a:t>
            </a:r>
          </a:p>
          <a:p>
            <a:r>
              <a:rPr lang="en-US" altLang="zh-TW" sz="2000">
                <a:ea typeface="新細明體" panose="02020500000000000000" pitchFamily="18" charset="-120"/>
              </a:rPr>
              <a:t>+ 0.75 * B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03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Text Box 2"/>
          <p:cNvSpPr txBox="1">
            <a:spLocks noChangeArrowheads="1"/>
          </p:cNvSpPr>
          <p:nvPr/>
        </p:nvSpPr>
        <p:spPr bwMode="auto">
          <a:xfrm>
            <a:off x="1470189" y="550863"/>
            <a:ext cx="6151236" cy="83099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The Property of Two-Dimensional DFT </a:t>
            </a:r>
          </a:p>
          <a:p>
            <a:pPr algn="ctr"/>
            <a:r>
              <a:rPr lang="zh-TW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Expansion </a:t>
            </a:r>
            <a:endParaRPr lang="en-US" altLang="zh-TW" sz="24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10947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48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49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0" name="Rectangle 6"/>
          <p:cNvSpPr>
            <a:spLocks noChangeArrowheads="1"/>
          </p:cNvSpPr>
          <p:nvPr/>
        </p:nvSpPr>
        <p:spPr bwMode="auto">
          <a:xfrm>
            <a:off x="463550" y="3016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53" name="AutoShape 9"/>
          <p:cNvSpPr>
            <a:spLocks noChangeArrowheads="1"/>
          </p:cNvSpPr>
          <p:nvPr/>
        </p:nvSpPr>
        <p:spPr bwMode="auto">
          <a:xfrm>
            <a:off x="4027488" y="1784350"/>
            <a:ext cx="903287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55" name="Text Box 11"/>
          <p:cNvSpPr txBox="1">
            <a:spLocks noChangeArrowheads="1"/>
          </p:cNvSpPr>
          <p:nvPr/>
        </p:nvSpPr>
        <p:spPr bwMode="auto">
          <a:xfrm>
            <a:off x="4027488" y="2241550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10960" name="Rectangle 16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61" name="Rectangle 17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62" name="Rectangle 18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66" name="AutoShape 22"/>
          <p:cNvSpPr>
            <a:spLocks noChangeArrowheads="1"/>
          </p:cNvSpPr>
          <p:nvPr/>
        </p:nvSpPr>
        <p:spPr bwMode="auto">
          <a:xfrm>
            <a:off x="3952875" y="3841750"/>
            <a:ext cx="903288" cy="381000"/>
          </a:xfrm>
          <a:prstGeom prst="rightArrow">
            <a:avLst>
              <a:gd name="adj1" fmla="val 50000"/>
              <a:gd name="adj2" fmla="val 5927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10967" name="Text Box 23"/>
          <p:cNvSpPr txBox="1">
            <a:spLocks noChangeArrowheads="1"/>
          </p:cNvSpPr>
          <p:nvPr/>
        </p:nvSpPr>
        <p:spPr bwMode="auto">
          <a:xfrm>
            <a:off x="3941763" y="4378325"/>
            <a:ext cx="76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DFT</a:t>
            </a:r>
          </a:p>
        </p:txBody>
      </p:sp>
      <p:sp>
        <p:nvSpPr>
          <p:cNvPr id="210968" name="Text Box 24"/>
          <p:cNvSpPr txBox="1">
            <a:spLocks noChangeArrowheads="1"/>
          </p:cNvSpPr>
          <p:nvPr/>
        </p:nvSpPr>
        <p:spPr bwMode="auto">
          <a:xfrm>
            <a:off x="1419225" y="19256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A</a:t>
            </a:r>
          </a:p>
        </p:txBody>
      </p:sp>
      <p:sp>
        <p:nvSpPr>
          <p:cNvPr id="210970" name="Text Box 26"/>
          <p:cNvSpPr txBox="1">
            <a:spLocks noChangeArrowheads="1"/>
          </p:cNvSpPr>
          <p:nvPr/>
        </p:nvSpPr>
        <p:spPr bwMode="auto">
          <a:xfrm>
            <a:off x="666750" y="5794375"/>
            <a:ext cx="76390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TW" altLang="zh-TW" dirty="0">
                <a:ea typeface="新細明體" panose="02020500000000000000" pitchFamily="18" charset="-120"/>
              </a:rPr>
              <a:t>Expanding the original image by a factor of </a:t>
            </a:r>
            <a:r>
              <a:rPr lang="zh-TW" altLang="zh-TW" i="1" dirty="0">
                <a:ea typeface="新細明體" panose="02020500000000000000" pitchFamily="18" charset="-120"/>
              </a:rPr>
              <a:t>n</a:t>
            </a:r>
            <a:r>
              <a:rPr lang="zh-TW" altLang="zh-TW" dirty="0">
                <a:ea typeface="新細明體" panose="02020500000000000000" pitchFamily="18" charset="-120"/>
              </a:rPr>
              <a:t> (</a:t>
            </a:r>
            <a:r>
              <a:rPr lang="zh-TW" altLang="zh-TW" i="1" dirty="0">
                <a:ea typeface="新細明體" panose="02020500000000000000" pitchFamily="18" charset="-120"/>
              </a:rPr>
              <a:t>n</a:t>
            </a:r>
            <a:r>
              <a:rPr lang="zh-TW" altLang="zh-TW" dirty="0">
                <a:ea typeface="新細明體" panose="02020500000000000000" pitchFamily="18" charset="-120"/>
              </a:rPr>
              <a:t>=2), filling the empty new values with </a:t>
            </a:r>
            <a:r>
              <a:rPr lang="zh-TW" altLang="zh-TW" dirty="0">
                <a:solidFill>
                  <a:srgbClr val="FF0000"/>
                </a:solidFill>
                <a:ea typeface="新細明體" panose="02020500000000000000" pitchFamily="18" charset="-120"/>
              </a:rPr>
              <a:t>zeros</a:t>
            </a:r>
            <a:r>
              <a:rPr lang="zh-TW" altLang="zh-TW" dirty="0">
                <a:ea typeface="新細明體" panose="02020500000000000000" pitchFamily="18" charset="-120"/>
              </a:rPr>
              <a:t>, results in the same DFT. 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10972" name="Picture 28" descr="http://www.dca.fee.unicamp.br/dipcourse/html-dip/c5/s3/original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52241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71" name="Picture 27" descr="http://www.dca.fee.unicamp.br/dipcourse/html-dip/c5/s3/original-spectrum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153352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73" name="Rectangle 29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0975" name="Rectangle 3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0991" name="Picture 47" descr="http://www.dca.fee.unicamp.br/dipcourse/html-dip/c5/s3/resize.gif"/>
          <p:cNvPicPr>
            <a:picLocks noChangeAspect="1" noChangeArrowheads="1"/>
          </p:cNvPicPr>
          <p:nvPr/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316865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90" name="Picture 46" descr="http://www.dca.fee.unicamp.br/dipcourse/html-dip/c5/s3/resize-spectrum.gif"/>
          <p:cNvPicPr>
            <a:picLocks noChangeAspect="1" noChangeArrowheads="1"/>
          </p:cNvPicPr>
          <p:nvPr/>
        </p:nvPicPr>
        <p:blipFill>
          <a:blip r:embed="rId8" r:link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5" y="31591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992" name="Rectangle 48"/>
          <p:cNvSpPr>
            <a:spLocks noChangeArrowheads="1"/>
          </p:cNvSpPr>
          <p:nvPr/>
        </p:nvSpPr>
        <p:spPr bwMode="auto">
          <a:xfrm>
            <a:off x="0" y="2209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1009" name="Text Box 65"/>
          <p:cNvSpPr txBox="1">
            <a:spLocks noChangeArrowheads="1"/>
          </p:cNvSpPr>
          <p:nvPr/>
        </p:nvSpPr>
        <p:spPr bwMode="auto">
          <a:xfrm>
            <a:off x="558800" y="42259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B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808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Text Box 2"/>
          <p:cNvSpPr txBox="1">
            <a:spLocks noChangeArrowheads="1"/>
          </p:cNvSpPr>
          <p:nvPr/>
        </p:nvSpPr>
        <p:spPr bwMode="auto">
          <a:xfrm>
            <a:off x="871524" y="550863"/>
            <a:ext cx="7350154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Two-Dimensional DFT with Different Functions</a:t>
            </a:r>
          </a:p>
        </p:txBody>
      </p:sp>
      <p:sp>
        <p:nvSpPr>
          <p:cNvPr id="212995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299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5" name="Rectangle 1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08" name="Text Box 16"/>
          <p:cNvSpPr txBox="1">
            <a:spLocks noChangeArrowheads="1"/>
          </p:cNvSpPr>
          <p:nvPr/>
        </p:nvSpPr>
        <p:spPr bwMode="auto">
          <a:xfrm>
            <a:off x="793750" y="1925638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Sine wave </a:t>
            </a:r>
          </a:p>
        </p:txBody>
      </p:sp>
      <p:sp>
        <p:nvSpPr>
          <p:cNvPr id="213012" name="Rectangle 2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13" name="Rectangle 2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3017" name="Text Box 25"/>
          <p:cNvSpPr txBox="1">
            <a:spLocks noChangeArrowheads="1"/>
          </p:cNvSpPr>
          <p:nvPr/>
        </p:nvSpPr>
        <p:spPr bwMode="auto">
          <a:xfrm>
            <a:off x="650875" y="4192588"/>
            <a:ext cx="1400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zh-TW">
                <a:ea typeface="新細明體" panose="02020500000000000000" pitchFamily="18" charset="-120"/>
              </a:rPr>
              <a:t>Rectangle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213019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3018" name="Picture 26" descr="http://www.dca.fee.unicamp.br/dipcourse/html-dip/c5/s4/sine-dft.gif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5" y="1260475"/>
            <a:ext cx="4419600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030" name="Text Box 38"/>
          <p:cNvSpPr txBox="1">
            <a:spLocks noChangeArrowheads="1"/>
          </p:cNvSpPr>
          <p:nvPr/>
        </p:nvSpPr>
        <p:spPr bwMode="auto">
          <a:xfrm>
            <a:off x="6707188" y="1887538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3031" name="Text Box 39"/>
          <p:cNvSpPr txBox="1">
            <a:spLocks noChangeArrowheads="1"/>
          </p:cNvSpPr>
          <p:nvPr/>
        </p:nvSpPr>
        <p:spPr bwMode="auto">
          <a:xfrm>
            <a:off x="6807200" y="43719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3033" name="Rectangle 41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3032" name="Picture 40" descr="http://www.dca.fee.unicamp.br/dipcourse/html-dip/c5/s4/rec-dft.gif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3941763"/>
            <a:ext cx="4465638" cy="22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63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Text Box 2"/>
          <p:cNvSpPr txBox="1">
            <a:spLocks noChangeArrowheads="1"/>
          </p:cNvSpPr>
          <p:nvPr/>
        </p:nvSpPr>
        <p:spPr bwMode="auto">
          <a:xfrm>
            <a:off x="871524" y="550863"/>
            <a:ext cx="7350154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Two-Dimensional DFT with Different Functions</a:t>
            </a:r>
          </a:p>
        </p:txBody>
      </p:sp>
      <p:sp>
        <p:nvSpPr>
          <p:cNvPr id="214019" name="Rectangle 3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0" name="Rectangle 4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1" name="Rectangle 5"/>
          <p:cNvSpPr>
            <a:spLocks noChangeArrowheads="1"/>
          </p:cNvSpPr>
          <p:nvPr/>
        </p:nvSpPr>
        <p:spPr bwMode="auto">
          <a:xfrm>
            <a:off x="0" y="2393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4" name="Rectangle 8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5" name="Rectangle 9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6" name="Rectangle 10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7" name="Text Box 11"/>
          <p:cNvSpPr txBox="1">
            <a:spLocks noChangeArrowheads="1"/>
          </p:cNvSpPr>
          <p:nvPr/>
        </p:nvSpPr>
        <p:spPr bwMode="auto">
          <a:xfrm>
            <a:off x="793750" y="1925638"/>
            <a:ext cx="17510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zh-TW">
                <a:ea typeface="新細明體" panose="02020500000000000000" pitchFamily="18" charset="-120"/>
              </a:rPr>
              <a:t>2D Gaussian</a:t>
            </a:r>
          </a:p>
          <a:p>
            <a:r>
              <a:rPr lang="zh-TW" altLang="zh-TW">
                <a:ea typeface="新細明體" panose="02020500000000000000" pitchFamily="18" charset="-120"/>
              </a:rPr>
              <a:t>function 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29" name="Rectangle 1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30" name="Text Box 14"/>
          <p:cNvSpPr txBox="1">
            <a:spLocks noChangeArrowheads="1"/>
          </p:cNvSpPr>
          <p:nvPr/>
        </p:nvSpPr>
        <p:spPr bwMode="auto">
          <a:xfrm>
            <a:off x="785812" y="4201782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TW" altLang="zh-TW">
                <a:ea typeface="新細明體" panose="02020500000000000000" pitchFamily="18" charset="-120"/>
              </a:rPr>
              <a:t>Impulses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214031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33" name="Text Box 17"/>
          <p:cNvSpPr txBox="1">
            <a:spLocks noChangeArrowheads="1"/>
          </p:cNvSpPr>
          <p:nvPr/>
        </p:nvSpPr>
        <p:spPr bwMode="auto">
          <a:xfrm>
            <a:off x="6707188" y="1887538"/>
            <a:ext cx="1217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4034" name="Text Box 18"/>
          <p:cNvSpPr txBox="1">
            <a:spLocks noChangeArrowheads="1"/>
          </p:cNvSpPr>
          <p:nvPr/>
        </p:nvSpPr>
        <p:spPr bwMode="auto">
          <a:xfrm>
            <a:off x="6807200" y="43719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Its DFT </a:t>
            </a:r>
          </a:p>
        </p:txBody>
      </p:sp>
      <p:sp>
        <p:nvSpPr>
          <p:cNvPr id="214035" name="Rectangle 19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214039" name="Rectangle 23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4038" name="Picture 22" descr="http://www.dca.fee.unicamp.br/dipcourse/html-dip/c5/s4/gauss-dft.gif"/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498600"/>
            <a:ext cx="3768725" cy="18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51" name="Rectangle 35"/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214050" name="Picture 34" descr="http://www.dca.fee.unicamp.br/dipcourse/html-dip/c5/s4/impulse-dft.gif"/>
          <p:cNvPicPr>
            <a:picLocks noChangeAspect="1" noChangeArrowheads="1"/>
          </p:cNvPicPr>
          <p:nvPr/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4010025"/>
            <a:ext cx="37846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6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9" y="2868037"/>
            <a:ext cx="3691082" cy="2628900"/>
          </a:xfr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600" dirty="0"/>
              <a:t>Image representation and image analysis task</a:t>
            </a:r>
            <a:endParaRPr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674338"/>
            <a:ext cx="3276600" cy="4531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36" y="5694793"/>
            <a:ext cx="3658616" cy="41223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92" y="2836061"/>
            <a:ext cx="2694404" cy="2694404"/>
          </a:xfrm>
          <a:prstGeom prst="rect">
            <a:avLst/>
          </a:prstGeom>
        </p:spPr>
      </p:pic>
      <p:sp>
        <p:nvSpPr>
          <p:cNvPr id="13" name="內容版面配置區 5"/>
          <p:cNvSpPr txBox="1">
            <a:spLocks/>
          </p:cNvSpPr>
          <p:nvPr/>
        </p:nvSpPr>
        <p:spPr>
          <a:xfrm>
            <a:off x="266700" y="1593333"/>
            <a:ext cx="8572500" cy="458232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45720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822960" indent="-4572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2014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44018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SzPct val="16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2024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46888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24"/>
              </a:spcBef>
              <a:spcAft>
                <a:spcPts val="600"/>
              </a:spcAft>
              <a:buClrTx/>
              <a:buSzPct val="130000"/>
              <a:buFont typeface="Wingdings" pitchFamily="2" charset="2"/>
              <a:buChar char=""/>
              <a:defRPr sz="20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Both representations contain exactly the same information.</a:t>
            </a:r>
          </a:p>
          <a:p>
            <a:pPr lvl="1"/>
            <a:r>
              <a:rPr lang="en-US" altLang="zh-TW" sz="2000" dirty="0" smtClean="0"/>
              <a:t>Human observer </a:t>
            </a:r>
            <a:r>
              <a:rPr lang="en-US" altLang="zh-TW" sz="2000" dirty="0" err="1" smtClean="0"/>
              <a:t>v.s</a:t>
            </a:r>
            <a:r>
              <a:rPr lang="en-US" altLang="zh-TW" sz="2000" dirty="0" smtClean="0"/>
              <a:t>. machine recognizer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8222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/>
          </p:nvPr>
        </p:nvGraphicFramePr>
        <p:xfrm>
          <a:off x="1684020" y="1197487"/>
          <a:ext cx="5410200" cy="517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6" name="PhotoImpact" r:id="rId3" imgW="5410080" imgH="5171760" progId="PI3.Image">
                  <p:embed/>
                </p:oleObj>
              </mc:Choice>
              <mc:Fallback>
                <p:oleObj name="PhotoImpact" r:id="rId3" imgW="5410080" imgH="5171760" progId="PI3.Image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4020" y="1197487"/>
                        <a:ext cx="5410200" cy="5172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693752" y="546862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  <a:endParaRPr lang="en-US" altLang="zh-TW" sz="28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7116" y="6223925"/>
            <a:ext cx="290808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200" dirty="0"/>
              <a:t>http://slideplayer.com/slide/8267284/</a:t>
            </a:r>
          </a:p>
        </p:txBody>
      </p:sp>
    </p:spTree>
    <p:extLst>
      <p:ext uri="{BB962C8B-B14F-4D97-AF65-F5344CB8AC3E}">
        <p14:creationId xmlns:p14="http://schemas.microsoft.com/office/powerpoint/2010/main" val="78641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64042" y="6060670"/>
            <a:ext cx="51263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93602" y="582648"/>
            <a:ext cx="3390736" cy="52322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folHlin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 smtClean="0">
                <a:solidFill>
                  <a:srgbClr val="FF0000"/>
                </a:solidFill>
                <a:latin typeface="Verdana" panose="020B0604030504040204" pitchFamily="34" charset="0"/>
                <a:ea typeface="新細明體" panose="02020500000000000000" pitchFamily="18" charset="-120"/>
              </a:rPr>
              <a:t>Selective Filtering</a:t>
            </a:r>
            <a:endParaRPr lang="en-US" altLang="zh-TW" sz="2800" dirty="0">
              <a:solidFill>
                <a:srgbClr val="FF0000"/>
              </a:solidFill>
              <a:latin typeface="Verdan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409234" y="1388666"/>
            <a:ext cx="4044057" cy="4041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79432" y="6060670"/>
            <a:ext cx="195296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</a:t>
            </a:r>
            <a:r>
              <a:rPr lang="en-US" altLang="zh-TW" sz="1400" dirty="0" smtClean="0">
                <a:solidFill>
                  <a:srgbClr val="C00000"/>
                </a:solidFill>
              </a:rPr>
              <a:t>reject </a:t>
            </a:r>
            <a:r>
              <a:rPr lang="en-US" altLang="zh-TW" sz="1400" dirty="0">
                <a:solidFill>
                  <a:srgbClr val="C00000"/>
                </a:solidFill>
              </a:rPr>
              <a:t>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88" y="3962400"/>
            <a:ext cx="4081109" cy="2019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4560031" y="6069296"/>
            <a:ext cx="196838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C00000"/>
                </a:solidFill>
              </a:rPr>
              <a:t>Notch </a:t>
            </a:r>
            <a:r>
              <a:rPr lang="en-US" altLang="zh-TW" sz="1400" dirty="0" smtClean="0">
                <a:solidFill>
                  <a:srgbClr val="C00000"/>
                </a:solidFill>
              </a:rPr>
              <a:t> </a:t>
            </a:r>
            <a:r>
              <a:rPr lang="en-US" altLang="zh-TW" sz="1400" dirty="0">
                <a:solidFill>
                  <a:srgbClr val="C00000"/>
                </a:solidFill>
              </a:rPr>
              <a:t>pass  filters</a:t>
            </a:r>
            <a:endParaRPr lang="zh-TW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042375"/>
              </p:ext>
            </p:extLst>
          </p:nvPr>
        </p:nvGraphicFramePr>
        <p:xfrm>
          <a:off x="2098886" y="1388666"/>
          <a:ext cx="4721475" cy="2356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2" name="PhotoImpact" r:id="rId4" imgW="5438520" imgH="2714400" progId="PI3.Image">
                  <p:embed/>
                </p:oleObj>
              </mc:Choice>
              <mc:Fallback>
                <p:oleObj name="PhotoImpact" r:id="rId4" imgW="5438520" imgH="2714400" progId="PI3.Image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8886" y="1388666"/>
                        <a:ext cx="4721475" cy="2356603"/>
                      </a:xfrm>
                      <a:prstGeom prst="rect">
                        <a:avLst/>
                      </a:prstGeom>
                      <a:ln w="3810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431694"/>
              </p:ext>
            </p:extLst>
          </p:nvPr>
        </p:nvGraphicFramePr>
        <p:xfrm>
          <a:off x="417860" y="3972310"/>
          <a:ext cx="402907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3" name="PhotoImpact" r:id="rId6" imgW="4028760" imgH="2009520" progId="PI3.Image">
                  <p:embed/>
                </p:oleObj>
              </mc:Choice>
              <mc:Fallback>
                <p:oleObj name="PhotoImpact" r:id="rId6" imgW="4028760" imgH="2009520" progId="PI3.Im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7860" y="3972310"/>
                        <a:ext cx="4029075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579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An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000" dirty="0" smtClean="0"/>
                  <a:t> is a function of two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TW" sz="2000" dirty="0" smtClean="0"/>
                  <a:t> in a plane.</a:t>
                </a:r>
              </a:p>
              <a:p>
                <a:r>
                  <a:rPr lang="en-US" altLang="zh-TW" sz="2000" dirty="0" smtClean="0"/>
                  <a:t>The </a:t>
                </a:r>
                <a:r>
                  <a:rPr lang="en-US" altLang="zh-TW" sz="2000" dirty="0" smtClean="0">
                    <a:solidFill>
                      <a:srgbClr val="FFFF00"/>
                    </a:solidFill>
                  </a:rPr>
                  <a:t>2D Fourier transform</a:t>
                </a:r>
                <a:r>
                  <a:rPr lang="en-US" altLang="zh-TW" sz="2000" dirty="0" smtClean="0"/>
                  <a:t> for the continuous image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 smtClean="0"/>
                  <a:t> is defined by the integral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𝑥𝑢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𝑦𝑣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342900" lvl="1" indent="-342900"/>
                <a:r>
                  <a:rPr lang="en-US" altLang="zh-TW" dirty="0" smtClean="0"/>
                  <a:t>The inverse transform is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TW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TW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𝑥𝑢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𝑦𝑣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m:rPr>
                              <m:nor/>
                            </m:rPr>
                            <a:rPr lang="en-US" altLang="zh-TW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dirty="0" smtClean="0"/>
              </a:p>
              <a:p>
                <a:pPr marL="701675" lvl="2" indent="-342900"/>
                <a:r>
                  <a:rPr lang="en-US" altLang="zh-TW" dirty="0" smtClean="0"/>
                  <a:t>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TW" dirty="0" smtClean="0"/>
                  <a:t> are called </a:t>
                </a:r>
                <a:r>
                  <a:rPr lang="en-US" altLang="zh-TW" dirty="0" smtClean="0">
                    <a:solidFill>
                      <a:srgbClr val="FFFF00"/>
                    </a:solidFill>
                  </a:rPr>
                  <a:t>spatial frequencies</a:t>
                </a:r>
                <a:r>
                  <a:rPr lang="en-US" altLang="zh-TW" dirty="0" smtClean="0"/>
                  <a:t>.</a:t>
                </a:r>
              </a:p>
              <a:p>
                <a:pPr marL="342900" lvl="1" indent="-342900"/>
                <a:r>
                  <a:rPr lang="en-US" altLang="zh-TW" dirty="0"/>
                  <a:t>2D Fourier </a:t>
                </a:r>
                <a:r>
                  <a:rPr lang="en-US" altLang="zh-TW" dirty="0" smtClean="0"/>
                  <a:t>transform can be abbreviated to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1497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zh-TW" sz="2000" dirty="0" smtClean="0">
                    <a:solidFill>
                      <a:srgbClr val="FFC000"/>
                    </a:solidFill>
                  </a:rPr>
                  <a:t>Properties of 2D Fourier transform</a:t>
                </a:r>
                <a:endParaRPr lang="en-US" altLang="zh-TW" b="0" i="1" dirty="0" smtClean="0">
                  <a:solidFill>
                    <a:srgbClr val="FFC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b="0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Linearity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𝑎𝐹</m:t>
                      </m:r>
                      <m:r>
                        <a:rPr lang="en-US" altLang="zh-TW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𝑏𝐹</m:t>
                      </m:r>
                      <m:r>
                        <a:rPr lang="en-US" altLang="zh-TW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sz="2200" dirty="0">
                    <a:latin typeface="+mj-lt"/>
                  </a:rPr>
                  <a:t>Shift of the origin in the </a:t>
                </a:r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image</a:t>
                </a:r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 domain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altLang="zh-TW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Shift of the origin in the </a:t>
                </a:r>
                <a:r>
                  <a:rPr lang="en-US" altLang="zh-TW" b="0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frequency</a:t>
                </a:r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 domain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TW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zh-TW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TW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TW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is </a:t>
                </a:r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real-valued</a:t>
                </a:r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 then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zh-TW" dirty="0" smtClean="0">
                    <a:solidFill>
                      <a:srgbClr val="FFC000"/>
                    </a:solidFill>
                    <a:latin typeface="+mj-lt"/>
                    <a:ea typeface="Cambria Math" panose="02040503050406030204" pitchFamily="18" charset="0"/>
                  </a:rPr>
                  <a:t>Note that the image function is always real-valued.</a:t>
                </a:r>
              </a:p>
              <a:p>
                <a:pPr lvl="2"/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If the image function has the property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is a real function</a:t>
                </a:r>
                <a:r>
                  <a:rPr lang="en-US" altLang="zh-TW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1" t="-4491" b="-5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4690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Cengage Learning Engineering. All Rights Reserved.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24B2-5D52-46F7-B915-67CABB3AD0C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sz="2000" dirty="0" smtClean="0"/>
                  <a:t>Properties of 2D Fourier transform</a:t>
                </a:r>
                <a:endParaRPr lang="en-US" altLang="zh-TW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Duality of the convolution</a:t>
                </a:r>
              </a:p>
              <a:p>
                <a:pPr lvl="2"/>
                <a:r>
                  <a:rPr lang="en-US" altLang="zh-TW" b="0" dirty="0" smtClean="0">
                    <a:latin typeface="+mj-lt"/>
                    <a:ea typeface="Cambria Math" panose="02040503050406030204" pitchFamily="18" charset="0"/>
                  </a:rPr>
                  <a:t>Convolution and its Fourier transform are related by</a:t>
                </a: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651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This is the </a:t>
                </a:r>
                <a:r>
                  <a:rPr lang="en-US" altLang="zh-TW" dirty="0" smtClean="0">
                    <a:solidFill>
                      <a:srgbClr val="FFFF00"/>
                    </a:solidFill>
                    <a:latin typeface="+mj-lt"/>
                    <a:ea typeface="Cambria Math" panose="02040503050406030204" pitchFamily="18" charset="0"/>
                  </a:rPr>
                  <a:t>convolution theorem</a:t>
                </a:r>
                <a:r>
                  <a:rPr lang="en-US" altLang="zh-TW" dirty="0" smtClean="0"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US" altLang="zh-TW" b="0" dirty="0" smtClean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內容版面配置區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14" t="-44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</a:t>
            </a:r>
            <a:r>
              <a:rPr lang="en-US" altLang="zh-TW" dirty="0"/>
              <a:t>Fourier transform</a:t>
            </a:r>
            <a:endParaRPr lang="zh-TW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0"/>
            <a:ext cx="792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Processing, Analysis, and Machine Vision,  4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Edition		</a:t>
            </a:r>
            <a:r>
              <a:rPr lang="en-US" sz="1200" dirty="0"/>
              <a:t> </a:t>
            </a:r>
            <a:r>
              <a:rPr lang="en-US" sz="1200" dirty="0" smtClean="0"/>
              <a:t>                </a:t>
            </a:r>
            <a:r>
              <a:rPr lang="en-US" sz="1200" dirty="0" err="1" smtClean="0"/>
              <a:t>Sonka</a:t>
            </a:r>
            <a:r>
              <a:rPr lang="en-US" sz="1200" dirty="0" smtClean="0"/>
              <a:t>, </a:t>
            </a:r>
            <a:r>
              <a:rPr lang="en-US" sz="1200" dirty="0" err="1" smtClean="0"/>
              <a:t>Hlavac</a:t>
            </a:r>
            <a:r>
              <a:rPr lang="en-US" sz="1200" dirty="0" smtClean="0"/>
              <a:t> &amp; Boyle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0904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ilt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S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</Template>
  <TotalTime>35239</TotalTime>
  <Words>2629</Words>
  <Application>Microsoft Office PowerPoint</Application>
  <PresentationFormat>如螢幕大小 (4:3)</PresentationFormat>
  <Paragraphs>266</Paragraphs>
  <Slides>36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36</vt:i4>
      </vt:variant>
    </vt:vector>
  </HeadingPairs>
  <TitlesOfParts>
    <vt:vector size="52" baseType="lpstr">
      <vt:lpstr>微軟正黑體</vt:lpstr>
      <vt:lpstr>新細明體</vt:lpstr>
      <vt:lpstr>Arial</vt:lpstr>
      <vt:lpstr>Calibri</vt:lpstr>
      <vt:lpstr>Cambria Math</vt:lpstr>
      <vt:lpstr>Rockwell</vt:lpstr>
      <vt:lpstr>Times New Roman</vt:lpstr>
      <vt:lpstr>Trebuchet MS</vt:lpstr>
      <vt:lpstr>Verdana</vt:lpstr>
      <vt:lpstr>Wingdings</vt:lpstr>
      <vt:lpstr>Wingdings 3</vt:lpstr>
      <vt:lpstr>Kilter</vt:lpstr>
      <vt:lpstr>多面向</vt:lpstr>
      <vt:lpstr>1_多面向</vt:lpstr>
      <vt:lpstr>PhotoImpact</vt:lpstr>
      <vt:lpstr>Ulead PhotoImpact Image</vt:lpstr>
      <vt:lpstr>Chapter 3</vt:lpstr>
      <vt:lpstr>Outline</vt:lpstr>
      <vt:lpstr>2D Fourier transform</vt:lpstr>
      <vt:lpstr>Image representation and image analysis task</vt:lpstr>
      <vt:lpstr>PowerPoint 簡報</vt:lpstr>
      <vt:lpstr>PowerPoint 簡報</vt:lpstr>
      <vt:lpstr>2D Fourier transform</vt:lpstr>
      <vt:lpstr>2D Fourier transform</vt:lpstr>
      <vt:lpstr>2D Fourier transform</vt:lpstr>
      <vt:lpstr>2D Fourier transform</vt:lpstr>
      <vt:lpstr>2D Fourier transform</vt:lpstr>
      <vt:lpstr>PowerPoint 簡報</vt:lpstr>
      <vt:lpstr>2D Fourier transform</vt:lpstr>
      <vt:lpstr>2D Fourier transform</vt:lpstr>
      <vt:lpstr>2D Fourier transform</vt:lpstr>
      <vt:lpstr>PowerPoint 簡報</vt:lpstr>
      <vt:lpstr>2D Fourier transform</vt:lpstr>
      <vt:lpstr>2D Fourier transform</vt:lpstr>
      <vt:lpstr>2D Fourier transform</vt:lpstr>
      <vt:lpstr>Programs of 2D Fourier transform</vt:lpstr>
      <vt:lpstr>Sampling and the Shannon constraint</vt:lpstr>
      <vt:lpstr>PowerPoint 簡報</vt:lpstr>
      <vt:lpstr>Aliasing</vt:lpstr>
      <vt:lpstr>PowerPoint 簡報</vt:lpstr>
      <vt:lpstr>Sampling and the Shannon constraint</vt:lpstr>
      <vt:lpstr>Which one is band-limited function?</vt:lpstr>
      <vt:lpstr>Sampling and the Shannon constraint</vt:lpstr>
      <vt:lpstr>Sampling and the Shannon constraint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NTL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altit</dc:creator>
  <cp:lastModifiedBy>User</cp:lastModifiedBy>
  <cp:revision>364</cp:revision>
  <dcterms:created xsi:type="dcterms:W3CDTF">2013-10-11T17:23:38Z</dcterms:created>
  <dcterms:modified xsi:type="dcterms:W3CDTF">2020-10-14T02:43:07Z</dcterms:modified>
</cp:coreProperties>
</file>